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86" r:id="rId4"/>
    <p:sldId id="257" r:id="rId5"/>
    <p:sldId id="258" r:id="rId6"/>
    <p:sldId id="259" r:id="rId7"/>
    <p:sldId id="260" r:id="rId8"/>
    <p:sldId id="265" r:id="rId9"/>
    <p:sldId id="285" r:id="rId10"/>
    <p:sldId id="266" r:id="rId11"/>
    <p:sldId id="277" r:id="rId12"/>
    <p:sldId id="278" r:id="rId13"/>
    <p:sldId id="283" r:id="rId14"/>
    <p:sldId id="284" r:id="rId15"/>
    <p:sldId id="279" r:id="rId16"/>
    <p:sldId id="28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32"/>
    <p:restoredTop sz="94705"/>
  </p:normalViewPr>
  <p:slideViewPr>
    <p:cSldViewPr snapToGrid="0" snapToObjects="1">
      <p:cViewPr varScale="1">
        <p:scale>
          <a:sx n="90" d="100"/>
          <a:sy n="90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76210-45DE-48E8-A1A8-C7BD94B9A37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C3B6-06C0-481D-A705-EB89B2808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0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34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23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95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65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09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94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7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765715-89AC-494D-B99F-A80CCBC3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294A8A-954F-4848-A1B6-CD4A009A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933CE8-9251-B44E-B456-F89D2DAE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357192-2604-0846-BA52-7965D6C8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0DD2C-BB94-4742-9817-DE7B2138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ABCB19-EE0D-064E-A3B7-CFFAC4A7C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37569A-5697-F44D-BC0E-09EC6718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1544D-EBC9-AD4D-B3EE-1A40C051C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424FF-A3E6-AF44-AD02-B70E64C6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1A8BF2-9A8F-0D48-B212-DFB1BA2D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20805-9C6C-3F4F-AD01-D1761585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3D125C-B8ED-1E47-B89F-4AE1718A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873EC-DECB-F043-9354-5DE2DA26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F72BF2-5E8D-3440-A4C2-E6D4A8A6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4AFC8-0107-774B-AC4F-52BC32CE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8DDF74-C517-8A48-9458-306A96644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15A4A-A993-EA41-869C-BCD2E38F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B7F7B0-BF6F-3B49-A577-DDFF1810E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77701-2B6F-2C49-8D18-34D9D76E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EB2DE8-52DF-AC43-B5EE-AE63B997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A29C2-108E-8240-BBFE-DA759753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1112ED-206E-1346-9699-EE135DD42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0E8846-2099-AB46-854E-FEA978E8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71175D-5B52-3842-8CB2-747DA7BD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tIns="91440" bIns="91440"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8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4C0F27A-3CDB-4E0F-9B81-385D0F0C6695}" type="slidenum">
              <a:rPr lang="ru-RU" sz="1200" strike="noStrike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6%D0%B4%D1%83%D0%BD%D0%B0%D1%80%D0%BE%D0%B4%D0%BD%D0%B0%D1%8F_%D0%BA%D0%BE%D1%81%D0%BC%D0%B8%D1%87%D0%B5%D1%81%D0%BA%D0%B0%D1%8F_%D1%81%D1%82%D0%B0%D0%BD%D1%86%D0%B8%D1%8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eo.ru/nauka/230897-laboratoria-vysokogo-poleta" TargetMode="External"/><Relationship Id="rId5" Type="http://schemas.openxmlformats.org/officeDocument/2006/relationships/hyperlink" Target="http://www.mcc.rsa.ru/plan.htm" TargetMode="External"/><Relationship Id="rId4" Type="http://schemas.openxmlformats.org/officeDocument/2006/relationships/hyperlink" Target="http://esamultimedia.esa.int/multimedia/virtual-tour-is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nts.tsniimash.ru/ru/site/Programm.aspx?id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-120600" y="5712120"/>
            <a:ext cx="938484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dirty="0" smtClean="0">
                <a:solidFill>
                  <a:srgbClr val="FFFFFF"/>
                </a:solidFill>
                <a:latin typeface="Calibri"/>
                <a:ea typeface="Calibri"/>
              </a:rPr>
              <a:t>Космический эксперимент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4"/>
          <a:stretch/>
        </p:blipFill>
        <p:spPr>
          <a:xfrm>
            <a:off x="0" y="0"/>
            <a:ext cx="9151257" cy="685800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31800" y="5864520"/>
            <a:ext cx="938484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dirty="0" smtClean="0">
                <a:solidFill>
                  <a:srgbClr val="FFFFFF"/>
                </a:solidFill>
                <a:latin typeface="Calibri"/>
                <a:ea typeface="Calibri"/>
              </a:rPr>
              <a:t>Космический эксперимент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9008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872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96896" y="1002131"/>
            <a:ext cx="89502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FontTx/>
              <a:buAutoNum type="arabicPeriod" startAt="2"/>
            </a:pP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Предложите концепцию космического эксперимента, проводимого на российском </a:t>
            </a:r>
            <a:r>
              <a:rPr lang="ru-RU" b="1" dirty="0" smtClean="0">
                <a:solidFill>
                  <a:schemeClr val="dk1"/>
                </a:solidFill>
                <a:latin typeface="Calibri"/>
                <a:cs typeface="Calibri"/>
              </a:rPr>
              <a:t>сегменте МКС,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описав цель исследования, способ проверки гипотезы и длительность проведения опыта. </a:t>
            </a:r>
            <a:r>
              <a:rPr lang="ru-RU" sz="1800" b="1" dirty="0">
                <a:solidFill>
                  <a:schemeClr val="dk1"/>
                </a:solidFill>
                <a:latin typeface="Calibri"/>
                <a:cs typeface="Calibri"/>
              </a:rPr>
              <a:t>Обоснуйте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свой ответ</a:t>
            </a:r>
            <a:r>
              <a:rPr lang="ru-RU" sz="1800" b="1" dirty="0">
                <a:solidFill>
                  <a:schemeClr val="dk1"/>
                </a:solidFill>
                <a:latin typeface="Calibri"/>
                <a:cs typeface="Calibri"/>
              </a:rPr>
              <a:t>:</a:t>
            </a:r>
          </a:p>
          <a:p>
            <a:pPr lvl="0" algn="just"/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Минимальное количество символов в ответе - 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знаков, включая пробелы)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85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872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96896" y="1002131"/>
            <a:ext cx="89502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Опишите </a:t>
            </a:r>
            <a:r>
              <a:rPr lang="ru-RU" b="1" dirty="0" smtClean="0">
                <a:solidFill>
                  <a:schemeClr val="dk1"/>
                </a:solidFill>
                <a:latin typeface="Calibri"/>
                <a:cs typeface="Calibri"/>
              </a:rPr>
              <a:t>ход проведения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эксперимента в земных условиях. </a:t>
            </a:r>
            <a:r>
              <a:rPr lang="ru-RU" sz="1800" b="1" dirty="0">
                <a:solidFill>
                  <a:schemeClr val="dk1"/>
                </a:solidFill>
                <a:latin typeface="Calibri"/>
                <a:cs typeface="Calibri"/>
              </a:rPr>
              <a:t>Обоснуйте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свой ответ</a:t>
            </a:r>
            <a:r>
              <a:rPr lang="ru-RU" sz="1800" b="1" dirty="0">
                <a:solidFill>
                  <a:schemeClr val="dk1"/>
                </a:solidFill>
                <a:latin typeface="Calibri"/>
                <a:cs typeface="Calibri"/>
              </a:rPr>
              <a:t>:</a:t>
            </a:r>
          </a:p>
          <a:p>
            <a:pPr lvl="0" algn="just"/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Минимальное количество символов в ответе -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знаков, включая пробелы)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181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872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96896" y="1002131"/>
            <a:ext cx="89502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Опишите </a:t>
            </a:r>
            <a:r>
              <a:rPr lang="ru-RU" b="1" dirty="0" smtClean="0">
                <a:solidFill>
                  <a:schemeClr val="dk1"/>
                </a:solidFill>
                <a:latin typeface="Calibri"/>
                <a:cs typeface="Calibri"/>
              </a:rPr>
              <a:t>ход проведения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эксперимента на российском сегменте МКС. </a:t>
            </a:r>
            <a:r>
              <a:rPr lang="ru-RU" b="1" dirty="0" smtClean="0">
                <a:solidFill>
                  <a:schemeClr val="dk1"/>
                </a:solidFill>
                <a:latin typeface="Calibri"/>
                <a:cs typeface="Calibri"/>
              </a:rPr>
              <a:t>Чем он отличается от хода работы в земных условиях.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Calibri"/>
                <a:cs typeface="Calibri"/>
              </a:rPr>
              <a:t>Обоснуйте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cs typeface="Calibri"/>
              </a:rPr>
              <a:t>свой ответ</a:t>
            </a:r>
            <a:r>
              <a:rPr lang="ru-RU" sz="1800" b="1" dirty="0">
                <a:solidFill>
                  <a:schemeClr val="dk1"/>
                </a:solidFill>
                <a:latin typeface="Calibri"/>
                <a:cs typeface="Calibri"/>
              </a:rPr>
              <a:t>:</a:t>
            </a:r>
          </a:p>
          <a:p>
            <a:pPr lvl="0" algn="just"/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Минимальное количество символов в ответе -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знаков, включая пробелы)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39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872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96896" y="1002131"/>
            <a:ext cx="89502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ru-RU" altLang="en-US" b="1" dirty="0" smtClean="0">
                <a:latin typeface="Calibri"/>
                <a:cs typeface="Calibri"/>
              </a:rPr>
              <a:t>Как вы уже поняли, основное отличие проведение экспериментов на МКС состоит в том, что их, как правило, разрабатывают ученые на земли, а проводят космонавты на орбите. Поэтому основной вопрос – это формат данных, которые получает космонавт, которые получает ученый на Земле и способы анализа этих данных</a:t>
            </a:r>
            <a:r>
              <a:rPr lang="ru-RU" altLang="en-US" b="1" dirty="0" smtClean="0">
                <a:latin typeface="Calibri"/>
                <a:cs typeface="Calibri"/>
              </a:rPr>
              <a:t>. Опишите</a:t>
            </a:r>
            <a:r>
              <a:rPr lang="ru-RU" altLang="en-US" b="1" dirty="0">
                <a:latin typeface="Calibri"/>
                <a:cs typeface="Calibri"/>
              </a:rPr>
              <a:t>, как необходимо обработать данные, полученные в ходе эксперимента, и какие выводы можно будет сделать. </a:t>
            </a:r>
            <a:r>
              <a:rPr lang="ru-RU" sz="1800" b="1" dirty="0" smtClean="0">
                <a:latin typeface="Calibri"/>
                <a:cs typeface="Calibri"/>
              </a:rPr>
              <a:t>Обоснуйте </a:t>
            </a:r>
            <a:r>
              <a:rPr lang="ru-RU" sz="1800" b="1" dirty="0">
                <a:latin typeface="Calibri"/>
                <a:cs typeface="Calibri"/>
              </a:rPr>
              <a:t>свой </a:t>
            </a:r>
            <a:r>
              <a:rPr lang="ru-RU" sz="1800" b="1" dirty="0" smtClean="0">
                <a:latin typeface="Calibri"/>
                <a:cs typeface="Calibri"/>
              </a:rPr>
              <a:t>ответ:</a:t>
            </a:r>
            <a:endParaRPr lang="ru-RU" sz="1800" b="1" dirty="0">
              <a:latin typeface="Calibri"/>
              <a:cs typeface="Calibri"/>
            </a:endParaRPr>
          </a:p>
          <a:p>
            <a:pPr lvl="0" algn="just"/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Минимальное количество символов в ответе -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знаков, включая пробелы)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788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Shape 181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16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09873" y="578496"/>
            <a:ext cx="8703392" cy="183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sz="1800" b="1" dirty="0" smtClean="0">
                <a:latin typeface="Calibri" charset="0"/>
                <a:ea typeface="Calibri" charset="0"/>
                <a:cs typeface="Calibri" charset="0"/>
              </a:rPr>
              <a:t>Блок </a:t>
            </a:r>
            <a:r>
              <a:rPr lang="ru-RU" sz="1800" b="1" dirty="0">
                <a:latin typeface="Calibri" charset="0"/>
                <a:ea typeface="Calibri" charset="0"/>
                <a:cs typeface="Calibri" charset="0"/>
              </a:rPr>
              <a:t>III «Лабораторный журнал</a:t>
            </a:r>
            <a:r>
              <a:rPr lang="ru-RU" sz="1800" b="1" dirty="0" smtClean="0">
                <a:latin typeface="Calibri" charset="0"/>
                <a:ea typeface="Calibri" charset="0"/>
                <a:cs typeface="Calibri" charset="0"/>
              </a:rPr>
              <a:t>»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-RU" sz="1800" dirty="0">
                <a:latin typeface="Calibri" charset="0"/>
                <a:ea typeface="Calibri" charset="0"/>
                <a:cs typeface="Calibri" charset="0"/>
              </a:rPr>
            </a:b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В этом блоке необходимо ответить на 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вопросы, описывающие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ход работы и методы исследования, которыми В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ы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пользовались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(Если Вам не хватает места для ответа, то создавайте новый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слайд и 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продолжайте заполнять графы в таблице, соблюдая порядок строк)</a:t>
            </a:r>
          </a:p>
        </p:txBody>
      </p:sp>
      <p:graphicFrame>
        <p:nvGraphicFramePr>
          <p:cNvPr id="6" name="Таблиц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7642"/>
              </p:ext>
            </p:extLst>
          </p:nvPr>
        </p:nvGraphicFramePr>
        <p:xfrm>
          <a:off x="263880" y="2866752"/>
          <a:ext cx="8395377" cy="325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2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8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Цель исследования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04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Приведите вашу гипотезу исследования</a:t>
                      </a:r>
                      <a:endParaRPr lang="ru-RU" altLang="en-US" sz="1800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604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Обоснуйте вашу гипотезу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478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Какие методы</a:t>
                      </a:r>
                      <a:r>
                        <a:rPr lang="ru-RU" altLang="en-US" sz="18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исследования используются при проведении эксперимента?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478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Какое</a:t>
                      </a:r>
                      <a:r>
                        <a:rPr lang="ru-RU" altLang="en-US" sz="18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оборудование необходимо использовать при проведении космического эксперимента?</a:t>
                      </a:r>
                      <a:endParaRPr lang="ru-RU" altLang="en-US" sz="18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Приведите</a:t>
                      </a:r>
                      <a:r>
                        <a:rPr lang="ru-RU" sz="18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не менее 3-х </a:t>
                      </a:r>
                      <a:r>
                        <a:rPr lang="ru-RU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источников</a:t>
                      </a:r>
                      <a:r>
                        <a:rPr lang="ru-RU" sz="18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информации, которыми вы пользовались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3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55" name="Shape 237"/>
          <p:cNvPicPr/>
          <p:nvPr/>
        </p:nvPicPr>
        <p:blipFill>
          <a:blip r:embed="rId2"/>
          <a:stretch/>
        </p:blipFill>
        <p:spPr>
          <a:xfrm>
            <a:off x="0" y="0"/>
            <a:ext cx="9169560" cy="686088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109800" y="652320"/>
            <a:ext cx="8949960" cy="11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Calibri"/>
                <a:ea typeface="Calibri"/>
              </a:rPr>
              <a:t>IV Блок “О команде”</a:t>
            </a:r>
            <a:endParaRPr/>
          </a:p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  <a:ea typeface="Calibri"/>
              </a:rPr>
              <a:t>Опишите здесь роли и информацию обо всех участниках команды. Максимальное число участников в команде – 6 человек. Под каждого участника создайте свой слайд.</a:t>
            </a:r>
            <a:endParaRPr/>
          </a:p>
        </p:txBody>
      </p:sp>
      <p:graphicFrame>
        <p:nvGraphicFramePr>
          <p:cNvPr id="157" name="Table 4"/>
          <p:cNvGraphicFramePr/>
          <p:nvPr/>
        </p:nvGraphicFramePr>
        <p:xfrm>
          <a:off x="374400" y="2199600"/>
          <a:ext cx="8395200" cy="4384080"/>
        </p:xfrm>
        <a:graphic>
          <a:graphicData uri="http://schemas.openxmlformats.org/drawingml/2006/table">
            <a:tbl>
              <a:tblPr/>
              <a:tblGrid>
                <a:gridCol w="419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Фамилия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Имя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Отчество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Роль в команде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Город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Образовательное учреждение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Класс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E-mail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6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Предпочтительный способ связи (email, телефон, vk, skype и т.д.)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60" name="Shape 246"/>
          <p:cNvPicPr/>
          <p:nvPr/>
        </p:nvPicPr>
        <p:blipFill>
          <a:blip r:embed="rId2"/>
          <a:stretch/>
        </p:blipFill>
        <p:spPr>
          <a:xfrm>
            <a:off x="0" y="-11880"/>
            <a:ext cx="9306000" cy="691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83" name="Shape 106"/>
          <p:cNvPicPr/>
          <p:nvPr/>
        </p:nvPicPr>
        <p:blipFill>
          <a:blip r:embed="rId2"/>
          <a:stretch/>
        </p:blipFill>
        <p:spPr>
          <a:xfrm>
            <a:off x="-25560" y="-2880"/>
            <a:ext cx="9169560" cy="686088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151740" y="2413440"/>
            <a:ext cx="8840520" cy="20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Международная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космическая станция — одна из самых необычных научных площадок, имеющихся в распоряжении человечества.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Задумывались ли Вы, какие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эксперименты проводят там ученые и космонавты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? А похожи ли они на те эксперименты, которые показываются в фильмах? Всегда ли исследования в космосе носят серьезный характер? Решая этот кейс, Вам предстоит узнать об этом немного больше и предложить свой вариант космического эксперимента.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86" name="Shape 114"/>
          <p:cNvPicPr/>
          <p:nvPr/>
        </p:nvPicPr>
        <p:blipFill>
          <a:blip r:embed="rId2"/>
          <a:stretch/>
        </p:blipFill>
        <p:spPr>
          <a:xfrm>
            <a:off x="0" y="0"/>
            <a:ext cx="9169560" cy="68608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155160" y="1947392"/>
            <a:ext cx="8833680" cy="2963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15000"/>
              </a:lnSpc>
            </a:pPr>
            <a:r>
              <a:rPr lang="ru-RU" dirty="0" smtClean="0">
                <a:latin typeface="Calibri"/>
                <a:ea typeface="Arial"/>
              </a:rPr>
              <a:t>РОСКОСМОС </a:t>
            </a:r>
            <a:r>
              <a:rPr lang="ru-RU" dirty="0">
                <a:latin typeface="Calibri"/>
                <a:ea typeface="Arial"/>
              </a:rPr>
              <a:t>– государственная корпорация, созданная в августе 2015 года для проведения комплексной реформы ракетно-космической отрасли России</a:t>
            </a:r>
            <a:r>
              <a:rPr lang="ru-RU" dirty="0" smtClean="0">
                <a:latin typeface="Calibri"/>
                <a:ea typeface="Arial"/>
              </a:rPr>
              <a:t>.</a:t>
            </a:r>
            <a:r>
              <a:rPr lang="ru-RU" dirty="0">
                <a:latin typeface="Calibri"/>
                <a:ea typeface="Arial"/>
              </a:rPr>
              <a:t> </a:t>
            </a:r>
            <a:br>
              <a:rPr lang="ru-RU" dirty="0">
                <a:latin typeface="Calibri"/>
                <a:ea typeface="Arial"/>
              </a:rPr>
            </a:br>
            <a:r>
              <a:rPr lang="ru-RU" dirty="0" err="1">
                <a:latin typeface="Calibri"/>
                <a:ea typeface="Arial"/>
              </a:rPr>
              <a:t>Госкорпорация</a:t>
            </a:r>
            <a:r>
              <a:rPr lang="ru-RU" dirty="0">
                <a:latin typeface="Calibri"/>
                <a:ea typeface="Arial"/>
              </a:rPr>
              <a:t> "РОСКОСМОС" обеспечивает реализацию </a:t>
            </a:r>
            <a:r>
              <a:rPr lang="ru-RU" dirty="0" err="1">
                <a:latin typeface="Calibri"/>
                <a:ea typeface="Arial"/>
              </a:rPr>
              <a:t>госполитики</a:t>
            </a:r>
            <a:r>
              <a:rPr lang="ru-RU" dirty="0">
                <a:latin typeface="Calibri"/>
                <a:ea typeface="Arial"/>
              </a:rPr>
              <a:t> в области космической деятельности и ее нормативно-правовое регулирование, а также размещает заказы на разработку, производство и поставку космической техники и объектов космической инфраструктуры</a:t>
            </a:r>
            <a:r>
              <a:rPr lang="ru-RU" dirty="0" smtClean="0">
                <a:latin typeface="Calibri"/>
                <a:ea typeface="Arial"/>
              </a:rPr>
              <a:t>.</a:t>
            </a:r>
            <a:r>
              <a:rPr lang="ru-RU" dirty="0">
                <a:latin typeface="Calibri"/>
                <a:ea typeface="Arial"/>
              </a:rPr>
              <a:t> </a:t>
            </a:r>
            <a:br>
              <a:rPr lang="ru-RU" dirty="0">
                <a:latin typeface="Calibri"/>
                <a:ea typeface="Arial"/>
              </a:rPr>
            </a:br>
            <a:r>
              <a:rPr lang="ru-RU" dirty="0">
                <a:latin typeface="Calibri"/>
                <a:ea typeface="Arial"/>
              </a:rPr>
              <a:t>В функции государственной корпорации также входит развитие международного сотрудничества в космической сфере и создание условий для использования результатов космической деятельности в социально-экономическом развитии России.</a:t>
            </a:r>
            <a:endParaRPr dirty="0">
              <a:latin typeface="Calibri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825480" y="252000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90" name="Shape 122"/>
          <p:cNvPicPr/>
          <p:nvPr/>
        </p:nvPicPr>
        <p:blipFill>
          <a:blip r:embed="rId2"/>
          <a:stretch/>
        </p:blipFill>
        <p:spPr>
          <a:xfrm>
            <a:off x="0" y="0"/>
            <a:ext cx="9169560" cy="686088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171000" y="676080"/>
            <a:ext cx="8907686" cy="55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Calibri"/>
                <a:ea typeface="Calibri"/>
              </a:rPr>
              <a:t>Введение</a:t>
            </a:r>
            <a:r>
              <a:rPr lang="ru-RU" b="1" strike="noStrike" dirty="0" smtClean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Международная космическая станция — пилотируемая орбитальная станция, используемая как многоцелевой космический исследовательский комплекс. МКС — совместный международный проект, в котором участвуют 14 стран: США, Россия, Япония, Канада и входящие в Европейское космическое агентство Бельгия, Германия, Дания, Испания, Италия, Нидерланды, Норвегия, Франция, Швейцария, Швеция. Первоначально в составе участников были Бразилия и Великобритания. Одной из основных целей создания МКС – возможность проведения на станции экспериментов, требующих наличия уникальных условий космического полёта: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микрогравитации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вакуума, космических излучений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Главные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области исследований включают в себя биологию, физику, астрономию, космологию и метеорологию. Исследования проводятся с помощью научного оборудования, при этом часть оборудования для экспериментов, требующих вакуума, закреплена снаружи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станции.</a:t>
            </a:r>
            <a:r>
              <a:rPr lang="ru-RU" dirty="0"/>
              <a:t> </a:t>
            </a:r>
            <a:endParaRPr lang="ru-RU" b="1" strike="noStrike" dirty="0" smtClean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94" name="Shape 130"/>
          <p:cNvPicPr/>
          <p:nvPr/>
        </p:nvPicPr>
        <p:blipFill>
          <a:blip r:embed="rId2"/>
          <a:stretch/>
        </p:blipFill>
        <p:spPr>
          <a:xfrm>
            <a:off x="0" y="0"/>
            <a:ext cx="9169560" cy="686088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61200" y="638280"/>
            <a:ext cx="9020880" cy="58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Calibri"/>
                <a:ea typeface="Calibri"/>
              </a:rPr>
              <a:t>Справочный материал:</a:t>
            </a:r>
            <a:endParaRPr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trike="noStrike" dirty="0" smtClean="0">
                <a:solidFill>
                  <a:srgbClr val="000000"/>
                </a:solidFill>
                <a:latin typeface="Calibri"/>
                <a:ea typeface="Arial"/>
              </a:rPr>
              <a:t>Международная космическая станция (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Arial"/>
                <a:hlinkClick r:id="rId3"/>
              </a:rPr>
              <a:t>https://ru.wikipedia.org/wiki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Arial"/>
                <a:hlinkClick r:id="rId3"/>
              </a:rPr>
              <a:t>/</a:t>
            </a:r>
            <a:r>
              <a:rPr lang="ru-RU" dirty="0" err="1" smtClean="0">
                <a:solidFill>
                  <a:srgbClr val="000000"/>
                </a:solidFill>
                <a:latin typeface="Calibri"/>
                <a:ea typeface="Arial"/>
                <a:hlinkClick r:id="rId3"/>
              </a:rPr>
              <a:t>Международная_космическая_станция</a:t>
            </a:r>
            <a:r>
              <a:rPr lang="ru-RU" strike="noStrike" dirty="0" smtClean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b="1" strike="noStrike" dirty="0">
                <a:solidFill>
                  <a:srgbClr val="000000"/>
                </a:solidFill>
                <a:latin typeface="Calibri"/>
                <a:ea typeface="Arial"/>
              </a:rPr>
              <a:t>
</a:t>
            </a:r>
            <a:r>
              <a:rPr lang="ru-RU" strike="noStrike" dirty="0" smtClean="0">
                <a:solidFill>
                  <a:srgbClr val="000000"/>
                </a:solidFill>
                <a:latin typeface="Calibri"/>
                <a:ea typeface="Arial"/>
              </a:rPr>
              <a:t>Виртуальный тур по МКС (</a:t>
            </a:r>
            <a:r>
              <a:rPr lang="en-US" dirty="0">
                <a:solidFill>
                  <a:srgbClr val="000000"/>
                </a:solidFill>
                <a:latin typeface="Calibri"/>
                <a:ea typeface="Arial"/>
                <a:hlinkClick r:id="rId4"/>
              </a:rPr>
              <a:t>http://esamultimedia.esa.int/multimedia/virtual-tour-iss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Arial"/>
                <a:hlinkClick r:id="rId4"/>
              </a:rPr>
              <a:t>/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Arial"/>
              </a:rPr>
              <a:t>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План экспериментов на МКС (</a:t>
            </a:r>
            <a:r>
              <a:rPr lang="en-US" dirty="0">
                <a:solidFill>
                  <a:srgbClr val="000000"/>
                </a:solidFill>
                <a:latin typeface="Calibri"/>
                <a:hlinkClick r:id="rId5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Calibri"/>
                <a:hlinkClick r:id="rId5"/>
              </a:rPr>
              <a:t>www.mcc.rsa.ru/plan.htm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dirty="0" smtClean="0"/>
              <a:t>Эксперименты на МКС (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www.geo.ru/nauka/230897-laboratoria-vysokogo-poleta</a:t>
            </a:r>
            <a:r>
              <a:rPr lang="ru-RU" dirty="0" smtClean="0"/>
              <a:t>) 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13" name="Shape 130"/>
          <p:cNvPicPr/>
          <p:nvPr/>
        </p:nvPicPr>
        <p:blipFill>
          <a:blip r:embed="rId2"/>
          <a:stretch/>
        </p:blipFill>
        <p:spPr>
          <a:xfrm>
            <a:off x="0" y="0"/>
            <a:ext cx="9169560" cy="686088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61200" y="638280"/>
            <a:ext cx="9020880" cy="58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79200" y="637920"/>
            <a:ext cx="8985600" cy="55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Calibri"/>
                <a:ea typeface="Calibri"/>
              </a:rPr>
              <a:t>Проектная задача кейса: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alibri"/>
                <a:ea typeface="Calibri"/>
              </a:rPr>
              <a:t>1. </a:t>
            </a:r>
            <a:r>
              <a:rPr lang="ru-RU" strike="noStrike" dirty="0" smtClean="0">
                <a:solidFill>
                  <a:srgbClr val="000000"/>
                </a:solidFill>
                <a:latin typeface="Calibri"/>
                <a:ea typeface="Arial"/>
              </a:rPr>
              <a:t>Изучить какие эксперименты проводились и проводятся в космосе, в том числе на МКС.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alibri"/>
                <a:ea typeface="Arial"/>
              </a:rPr>
              <a:t>2</a:t>
            </a:r>
            <a:r>
              <a:rPr lang="ru-RU" strike="noStrike" dirty="0" smtClean="0">
                <a:solidFill>
                  <a:srgbClr val="000000"/>
                </a:solidFill>
                <a:latin typeface="Calibri"/>
                <a:ea typeface="Arial"/>
              </a:rPr>
              <a:t>. Предложить концепцию проведения космического </a:t>
            </a:r>
            <a:r>
              <a:rPr lang="ru-RU" dirty="0">
                <a:solidFill>
                  <a:srgbClr val="000000"/>
                </a:solidFill>
                <a:latin typeface="Calibri"/>
                <a:ea typeface="Arial"/>
              </a:rPr>
              <a:t>эксперимента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Arial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Calibri"/>
                <a:ea typeface="Arial"/>
              </a:rPr>
              <a:t>российском сегменте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Arial"/>
              </a:rPr>
              <a:t>международной космической станции (МКС).</a:t>
            </a:r>
            <a:endParaRPr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Calibri"/>
                <a:ea typeface="Calibri"/>
              </a:rPr>
              <a:t>Требования и факты, которые необходимо учесть при решении проектной задачи кейса</a:t>
            </a:r>
            <a:r>
              <a:rPr lang="ru-RU" b="1" strike="noStrike" dirty="0" smtClean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аучность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(предлагаемый эксперимент должен быть востребован и по возможности утвержден учеными отрасли – Координационным научно техническим советом. Сейчас в нем есть 10 основных секций и 1 экспертная комиссия, то есть 11 основных направлений исследований и твой эксперимент должен это учитывать. Подробнее о программе экспериментов здесь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knts.tsniimash.ru/ru/site/Programm.aspx?id=1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етодика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эксперимента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(когда предлагается эксперимент, основной вопрос это не «что», а «как» - как проводить эксперимент. Поэтому вам необходимо придумать методику проведения эксперимента – так, чтобы это можно было проделать на Земле, обеспечить подготовку космонавта на Земле, а затем и провести этот эксперимент на борту МКС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ксперимент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МКС - это научный эксперимент, а значит должны быть все его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основные составляющие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(цель, объект, предмет, условия, гипотеза, контроль над проведением, метод фиксации результатов, проверка их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валидности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93791" y="882490"/>
            <a:ext cx="895020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«Проверочный вопрос»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Давайте проверим, как вы поняли тему кейса. Ответьте на поставленный вопрос: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Можно ли воспроизвести условия на орбитальной станции установками на Земле? Обоснуйте свой ответ.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35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18" name="Shape 158"/>
          <p:cNvPicPr/>
          <p:nvPr/>
        </p:nvPicPr>
        <p:blipFill>
          <a:blip r:embed="rId2"/>
          <a:stretch/>
        </p:blipFill>
        <p:spPr>
          <a:xfrm>
            <a:off x="0" y="0"/>
            <a:ext cx="9169560" cy="686088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09800" y="652320"/>
            <a:ext cx="8949960" cy="28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Calibri"/>
                <a:ea typeface="Calibri"/>
              </a:rPr>
              <a:t>Описание решения: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  <a:ea typeface="Calibri"/>
              </a:rPr>
              <a:t>Вот мы и добрались до описания решения кейса, этот раздел включает в себя 3 блока.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  <a:ea typeface="Calibri"/>
              </a:rPr>
              <a:t>Тебе необходимо ответить на вопросы, ответы записывай сразу в этой же презентации под вопросом. Что делать, если не хватает места? Смело создавай новое. Главное, не меняй последовательность слайдов, формулировку вопросов и используй шрифт Calibri 18-го размера.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  <a:ea typeface="Calibri"/>
              </a:rPr>
              <a:t>Внимательно изучи информацию о компании, проектную задачу и справочные материалы. Помни, что от того, насколько подробно ты описываешь решение, зависит то, насколько успешным будет решение. Удачи!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66161" y="652238"/>
            <a:ext cx="8811679" cy="289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II: «Описание решения кейса»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этом блоке описывается основное решение кейса. Не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забудьте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учесть Требования и факты от заказчика кейса.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Для того, чтобы понять, что такое космический эксперимент и какими бывают исследования в космосе, выберите и проанализируйте 3 проведенных на МКС опыта не менее чем по 3-м характеристикам (например, длительность эксперимента и т.д.). Не забудьте указать в таблице, какие именно эксперименты вы рассматривали.</a:t>
            </a:r>
            <a:endParaRPr lang="ru-RU" sz="18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76" name="Shape 176"/>
          <p:cNvGraphicFramePr/>
          <p:nvPr>
            <p:extLst>
              <p:ext uri="{D42A27DB-BD31-4B8C-83A1-F6EECF244321}">
                <p14:modId xmlns:p14="http://schemas.microsoft.com/office/powerpoint/2010/main" val="3996950037"/>
              </p:ext>
            </p:extLst>
          </p:nvPr>
        </p:nvGraphicFramePr>
        <p:xfrm>
          <a:off x="235400" y="3307723"/>
          <a:ext cx="8673200" cy="2832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6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8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Характеристика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/>
                        <a:t>Эксперимент </a:t>
                      </a:r>
                      <a:r>
                        <a:rPr lang="ru-RU" sz="1800" u="none" strike="noStrike" cap="none" dirty="0"/>
                        <a:t>№1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/>
                        <a:t>Эксперимент </a:t>
                      </a:r>
                      <a:r>
                        <a:rPr lang="ru-RU" sz="1800" u="none" strike="noStrike" cap="none" dirty="0"/>
                        <a:t>№2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/>
                        <a:t>Эксперимент </a:t>
                      </a:r>
                      <a:r>
                        <a:rPr lang="ru-RU" sz="1800" u="none" strike="noStrike" cap="none" dirty="0"/>
                        <a:t>№3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482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873</Words>
  <Application>Microsoft Office PowerPoint</Application>
  <PresentationFormat>Экран (4:3)</PresentationFormat>
  <Paragraphs>73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DejaVu Sans</vt:lpstr>
      <vt:lpstr>StarSymbol</vt:lpstr>
      <vt:lpstr>Тема Office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CADExp</cp:lastModifiedBy>
  <cp:revision>50</cp:revision>
  <dcterms:modified xsi:type="dcterms:W3CDTF">2018-04-11T12:31:25Z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