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9"/>
  </p:notesMasterIdLst>
  <p:sldIdLst>
    <p:sldId id="280" r:id="rId2"/>
    <p:sldId id="316" r:id="rId3"/>
    <p:sldId id="328" r:id="rId4"/>
    <p:sldId id="318" r:id="rId5"/>
    <p:sldId id="330" r:id="rId6"/>
    <p:sldId id="320" r:id="rId7"/>
    <p:sldId id="321" r:id="rId8"/>
    <p:sldId id="331" r:id="rId9"/>
    <p:sldId id="265" r:id="rId10"/>
    <p:sldId id="266" r:id="rId11"/>
    <p:sldId id="326" r:id="rId12"/>
    <p:sldId id="335" r:id="rId13"/>
    <p:sldId id="332" r:id="rId14"/>
    <p:sldId id="333" r:id="rId15"/>
    <p:sldId id="334" r:id="rId16"/>
    <p:sldId id="273" r:id="rId17"/>
    <p:sldId id="274" r:id="rId18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57A8F13-8B4E-4F4A-AF54-B357AE9C2AF7}">
  <a:tblStyle styleId="{157A8F13-8B4E-4F4A-AF54-B357AE9C2AF7}" styleName="Table_0"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7F54F8CD-A54F-4CE3-BCA1-B907F8FEC3AB}" styleName="Table_1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9EFF7"/>
          </a:solidFill>
        </a:fill>
      </a:tcStyle>
    </a:wholeTbl>
    <a:band1H>
      <a:tcTxStyle/>
      <a:tcStyle>
        <a:tcBdr/>
        <a:fill>
          <a:solidFill>
            <a:srgbClr val="D0DEEF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D0DEEF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231"/>
    <p:restoredTop sz="94375"/>
  </p:normalViewPr>
  <p:slideViewPr>
    <p:cSldViewPr snapToGrid="0" snapToObjects="1">
      <p:cViewPr varScale="1">
        <p:scale>
          <a:sx n="76" d="100"/>
          <a:sy n="76" d="100"/>
        </p:scale>
        <p:origin x="784" y="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2" y="1"/>
            <a:ext cx="3076575" cy="512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4021139" y="1"/>
            <a:ext cx="3076575" cy="512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990600" y="766763"/>
            <a:ext cx="5118100" cy="38385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709614" y="4862514"/>
            <a:ext cx="5680075" cy="4605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2" y="9720264"/>
            <a:ext cx="3076575" cy="512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4021139" y="9720264"/>
            <a:ext cx="3076575" cy="512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75" tIns="45725" rIns="91475" bIns="4572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1623868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>
            <a:spLocks noGrp="1"/>
          </p:cNvSpPr>
          <p:nvPr>
            <p:ph type="body" idx="1"/>
          </p:nvPr>
        </p:nvSpPr>
        <p:spPr>
          <a:xfrm>
            <a:off x="709614" y="4862514"/>
            <a:ext cx="5680075" cy="460533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Shape 86"/>
          <p:cNvSpPr>
            <a:spLocks noGrp="1" noRot="1" noChangeAspect="1"/>
          </p:cNvSpPr>
          <p:nvPr>
            <p:ph type="sldImg" idx="2"/>
          </p:nvPr>
        </p:nvSpPr>
        <p:spPr>
          <a:xfrm>
            <a:off x="990600" y="766763"/>
            <a:ext cx="5118100" cy="38385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245845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 txBox="1">
            <a:spLocks noGrp="1"/>
          </p:cNvSpPr>
          <p:nvPr>
            <p:ph type="body" idx="1"/>
          </p:nvPr>
        </p:nvSpPr>
        <p:spPr>
          <a:xfrm>
            <a:off x="709614" y="4862514"/>
            <a:ext cx="5680075" cy="460533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Shape 170"/>
          <p:cNvSpPr>
            <a:spLocks noGrp="1" noRot="1" noChangeAspect="1"/>
          </p:cNvSpPr>
          <p:nvPr>
            <p:ph type="sldImg" idx="2"/>
          </p:nvPr>
        </p:nvSpPr>
        <p:spPr>
          <a:xfrm>
            <a:off x="990600" y="766763"/>
            <a:ext cx="5118100" cy="38385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Shape 159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91425" tIns="91425" rIns="91425" bIns="91425"/>
          <a:lstStyle/>
          <a:p>
            <a:pPr eaLnBrk="1" hangingPunct="1">
              <a:spcBef>
                <a:spcPts val="363"/>
              </a:spcBef>
            </a:pPr>
            <a:endParaRPr lang="ru-RU" altLang="ru-RU">
              <a:ea typeface="宋体" charset="-122"/>
            </a:endParaRPr>
          </a:p>
        </p:txBody>
      </p:sp>
      <p:sp>
        <p:nvSpPr>
          <p:cNvPr id="35842" name="Shape 160"/>
          <p:cNvSpPr>
            <a:spLocks noGrp="1" noRot="1" noChangeAspect="1" noTextEdit="1"/>
          </p:cNvSpPr>
          <p:nvPr>
            <p:ph type="sldImg" idx="2"/>
          </p:nvPr>
        </p:nvSpPr>
        <p:spPr>
          <a:custGeom>
            <a:avLst/>
            <a:gdLst>
              <a:gd name="T0" fmla="*/ 0 w 120000"/>
              <a:gd name="T1" fmla="*/ 0 h 120000"/>
              <a:gd name="T2" fmla="*/ 2147483646 w 120000"/>
              <a:gd name="T3" fmla="*/ 0 h 120000"/>
              <a:gd name="T4" fmla="*/ 2147483646 w 120000"/>
              <a:gd name="T5" fmla="*/ 2147483646 h 120000"/>
              <a:gd name="T6" fmla="*/ 0 w 120000"/>
              <a:gd name="T7" fmla="*/ 2147483646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0000"/>
              <a:gd name="T16" fmla="*/ 0 h 120000"/>
              <a:gd name="T17" fmla="*/ 120000 w 120000"/>
              <a:gd name="T18" fmla="*/ 120000 h 12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round/>
          </a:ln>
        </p:spPr>
      </p:sp>
    </p:spTree>
    <p:extLst>
      <p:ext uri="{BB962C8B-B14F-4D97-AF65-F5344CB8AC3E}">
        <p14:creationId xmlns:p14="http://schemas.microsoft.com/office/powerpoint/2010/main" val="186853597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Shape 159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91425" tIns="91425" rIns="91425" bIns="91425"/>
          <a:lstStyle/>
          <a:p>
            <a:pPr eaLnBrk="1" hangingPunct="1">
              <a:spcBef>
                <a:spcPts val="363"/>
              </a:spcBef>
            </a:pPr>
            <a:endParaRPr lang="ru-RU" altLang="ru-RU">
              <a:ea typeface="宋体" charset="-122"/>
            </a:endParaRPr>
          </a:p>
        </p:txBody>
      </p:sp>
      <p:sp>
        <p:nvSpPr>
          <p:cNvPr id="35842" name="Shape 160"/>
          <p:cNvSpPr>
            <a:spLocks noGrp="1" noRot="1" noChangeAspect="1" noTextEdit="1"/>
          </p:cNvSpPr>
          <p:nvPr>
            <p:ph type="sldImg" idx="2"/>
          </p:nvPr>
        </p:nvSpPr>
        <p:spPr>
          <a:custGeom>
            <a:avLst/>
            <a:gdLst>
              <a:gd name="T0" fmla="*/ 0 w 120000"/>
              <a:gd name="T1" fmla="*/ 0 h 120000"/>
              <a:gd name="T2" fmla="*/ 2147483646 w 120000"/>
              <a:gd name="T3" fmla="*/ 0 h 120000"/>
              <a:gd name="T4" fmla="*/ 2147483646 w 120000"/>
              <a:gd name="T5" fmla="*/ 2147483646 h 120000"/>
              <a:gd name="T6" fmla="*/ 0 w 120000"/>
              <a:gd name="T7" fmla="*/ 2147483646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0000"/>
              <a:gd name="T16" fmla="*/ 0 h 120000"/>
              <a:gd name="T17" fmla="*/ 120000 w 120000"/>
              <a:gd name="T18" fmla="*/ 120000 h 12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round/>
          </a:ln>
        </p:spPr>
      </p:sp>
    </p:spTree>
    <p:extLst>
      <p:ext uri="{BB962C8B-B14F-4D97-AF65-F5344CB8AC3E}">
        <p14:creationId xmlns:p14="http://schemas.microsoft.com/office/powerpoint/2010/main" val="12670444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Shape 159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91425" tIns="91425" rIns="91425" bIns="91425"/>
          <a:lstStyle/>
          <a:p>
            <a:pPr eaLnBrk="1" hangingPunct="1">
              <a:spcBef>
                <a:spcPts val="363"/>
              </a:spcBef>
            </a:pPr>
            <a:endParaRPr lang="ru-RU" altLang="ru-RU">
              <a:ea typeface="宋体" charset="-122"/>
            </a:endParaRPr>
          </a:p>
        </p:txBody>
      </p:sp>
      <p:sp>
        <p:nvSpPr>
          <p:cNvPr id="35842" name="Shape 160"/>
          <p:cNvSpPr>
            <a:spLocks noGrp="1" noRot="1" noChangeAspect="1" noTextEdit="1"/>
          </p:cNvSpPr>
          <p:nvPr>
            <p:ph type="sldImg" idx="2"/>
          </p:nvPr>
        </p:nvSpPr>
        <p:spPr>
          <a:custGeom>
            <a:avLst/>
            <a:gdLst>
              <a:gd name="T0" fmla="*/ 0 w 120000"/>
              <a:gd name="T1" fmla="*/ 0 h 120000"/>
              <a:gd name="T2" fmla="*/ 2147483646 w 120000"/>
              <a:gd name="T3" fmla="*/ 0 h 120000"/>
              <a:gd name="T4" fmla="*/ 2147483646 w 120000"/>
              <a:gd name="T5" fmla="*/ 2147483646 h 120000"/>
              <a:gd name="T6" fmla="*/ 0 w 120000"/>
              <a:gd name="T7" fmla="*/ 2147483646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0000"/>
              <a:gd name="T16" fmla="*/ 0 h 120000"/>
              <a:gd name="T17" fmla="*/ 120000 w 120000"/>
              <a:gd name="T18" fmla="*/ 120000 h 12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round/>
          </a:ln>
        </p:spPr>
      </p:sp>
    </p:spTree>
    <p:extLst>
      <p:ext uri="{BB962C8B-B14F-4D97-AF65-F5344CB8AC3E}">
        <p14:creationId xmlns:p14="http://schemas.microsoft.com/office/powerpoint/2010/main" val="167438309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Shape 159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91425" tIns="91425" rIns="91425" bIns="91425"/>
          <a:lstStyle/>
          <a:p>
            <a:pPr eaLnBrk="1" hangingPunct="1">
              <a:spcBef>
                <a:spcPts val="363"/>
              </a:spcBef>
            </a:pPr>
            <a:endParaRPr lang="ru-RU" altLang="ru-RU">
              <a:ea typeface="宋体" charset="-122"/>
            </a:endParaRPr>
          </a:p>
        </p:txBody>
      </p:sp>
      <p:sp>
        <p:nvSpPr>
          <p:cNvPr id="35842" name="Shape 160"/>
          <p:cNvSpPr>
            <a:spLocks noGrp="1" noRot="1" noChangeAspect="1" noTextEdit="1"/>
          </p:cNvSpPr>
          <p:nvPr>
            <p:ph type="sldImg" idx="2"/>
          </p:nvPr>
        </p:nvSpPr>
        <p:spPr>
          <a:custGeom>
            <a:avLst/>
            <a:gdLst>
              <a:gd name="T0" fmla="*/ 0 w 120000"/>
              <a:gd name="T1" fmla="*/ 0 h 120000"/>
              <a:gd name="T2" fmla="*/ 2147483646 w 120000"/>
              <a:gd name="T3" fmla="*/ 0 h 120000"/>
              <a:gd name="T4" fmla="*/ 2147483646 w 120000"/>
              <a:gd name="T5" fmla="*/ 2147483646 h 120000"/>
              <a:gd name="T6" fmla="*/ 0 w 120000"/>
              <a:gd name="T7" fmla="*/ 2147483646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0000"/>
              <a:gd name="T16" fmla="*/ 0 h 120000"/>
              <a:gd name="T17" fmla="*/ 120000 w 120000"/>
              <a:gd name="T18" fmla="*/ 120000 h 12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round/>
          </a:ln>
        </p:spPr>
      </p:sp>
    </p:spTree>
    <p:extLst>
      <p:ext uri="{BB962C8B-B14F-4D97-AF65-F5344CB8AC3E}">
        <p14:creationId xmlns:p14="http://schemas.microsoft.com/office/powerpoint/2010/main" val="169022095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Shape 223"/>
          <p:cNvSpPr txBox="1">
            <a:spLocks noGrp="1"/>
          </p:cNvSpPr>
          <p:nvPr>
            <p:ph type="body" idx="1"/>
          </p:nvPr>
        </p:nvSpPr>
        <p:spPr>
          <a:xfrm>
            <a:off x="709614" y="4862514"/>
            <a:ext cx="5680075" cy="460533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Shape 224"/>
          <p:cNvSpPr>
            <a:spLocks noGrp="1" noRot="1" noChangeAspect="1"/>
          </p:cNvSpPr>
          <p:nvPr>
            <p:ph type="sldImg" idx="2"/>
          </p:nvPr>
        </p:nvSpPr>
        <p:spPr>
          <a:xfrm>
            <a:off x="990600" y="766763"/>
            <a:ext cx="5118100" cy="38385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1680004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Shape 232"/>
          <p:cNvSpPr txBox="1">
            <a:spLocks noGrp="1"/>
          </p:cNvSpPr>
          <p:nvPr>
            <p:ph type="body" idx="1"/>
          </p:nvPr>
        </p:nvSpPr>
        <p:spPr>
          <a:xfrm>
            <a:off x="709614" y="4862514"/>
            <a:ext cx="5680075" cy="460533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" name="Shape 233"/>
          <p:cNvSpPr>
            <a:spLocks noGrp="1" noRot="1" noChangeAspect="1"/>
          </p:cNvSpPr>
          <p:nvPr>
            <p:ph type="sldImg" idx="2"/>
          </p:nvPr>
        </p:nvSpPr>
        <p:spPr>
          <a:xfrm>
            <a:off x="990600" y="766763"/>
            <a:ext cx="5118100" cy="38385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Shape 241"/>
          <p:cNvSpPr txBox="1">
            <a:spLocks noGrp="1"/>
          </p:cNvSpPr>
          <p:nvPr>
            <p:ph type="body" idx="1"/>
          </p:nvPr>
        </p:nvSpPr>
        <p:spPr>
          <a:xfrm>
            <a:off x="709614" y="4862514"/>
            <a:ext cx="5680075" cy="460533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" name="Shape 242"/>
          <p:cNvSpPr>
            <a:spLocks noGrp="1" noRot="1" noChangeAspect="1"/>
          </p:cNvSpPr>
          <p:nvPr>
            <p:ph type="sldImg" idx="2"/>
          </p:nvPr>
        </p:nvSpPr>
        <p:spPr>
          <a:xfrm>
            <a:off x="990600" y="766763"/>
            <a:ext cx="5118100" cy="38385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hape 9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91425" tIns="91425" rIns="91425" bIns="91425"/>
          <a:lstStyle/>
          <a:p>
            <a:pPr eaLnBrk="1" hangingPunct="1">
              <a:spcBef>
                <a:spcPts val="363"/>
              </a:spcBef>
            </a:pPr>
            <a:endParaRPr lang="ru-RU" altLang="ru-RU">
              <a:ea typeface="宋体" charset="-122"/>
            </a:endParaRPr>
          </a:p>
        </p:txBody>
      </p:sp>
      <p:sp>
        <p:nvSpPr>
          <p:cNvPr id="16386" name="Shape 94"/>
          <p:cNvSpPr>
            <a:spLocks noGrp="1" noRot="1" noChangeAspect="1" noTextEdit="1"/>
          </p:cNvSpPr>
          <p:nvPr>
            <p:ph type="sldImg" idx="2"/>
          </p:nvPr>
        </p:nvSpPr>
        <p:spPr>
          <a:custGeom>
            <a:avLst/>
            <a:gdLst>
              <a:gd name="T0" fmla="*/ 0 w 120000"/>
              <a:gd name="T1" fmla="*/ 0 h 120000"/>
              <a:gd name="T2" fmla="*/ 2147483646 w 120000"/>
              <a:gd name="T3" fmla="*/ 0 h 120000"/>
              <a:gd name="T4" fmla="*/ 2147483646 w 120000"/>
              <a:gd name="T5" fmla="*/ 2147483646 h 120000"/>
              <a:gd name="T6" fmla="*/ 0 w 120000"/>
              <a:gd name="T7" fmla="*/ 2147483646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0000"/>
              <a:gd name="T16" fmla="*/ 0 h 120000"/>
              <a:gd name="T17" fmla="*/ 120000 w 120000"/>
              <a:gd name="T18" fmla="*/ 120000 h 12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round/>
          </a:ln>
        </p:spPr>
      </p:sp>
    </p:spTree>
    <p:extLst>
      <p:ext uri="{BB962C8B-B14F-4D97-AF65-F5344CB8AC3E}">
        <p14:creationId xmlns:p14="http://schemas.microsoft.com/office/powerpoint/2010/main" val="7877016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709614" y="4862514"/>
            <a:ext cx="5680075" cy="460533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Shape 110"/>
          <p:cNvSpPr>
            <a:spLocks noGrp="1" noRot="1" noChangeAspect="1"/>
          </p:cNvSpPr>
          <p:nvPr>
            <p:ph type="sldImg" idx="2"/>
          </p:nvPr>
        </p:nvSpPr>
        <p:spPr>
          <a:xfrm>
            <a:off x="990600" y="766763"/>
            <a:ext cx="5118100" cy="38385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811394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hape 101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91425" tIns="91425" rIns="91425" bIns="91425"/>
          <a:lstStyle/>
          <a:p>
            <a:pPr eaLnBrk="1" hangingPunct="1">
              <a:spcBef>
                <a:spcPts val="363"/>
              </a:spcBef>
            </a:pPr>
            <a:endParaRPr lang="ru-RU" altLang="ru-RU">
              <a:ea typeface="宋体" charset="-122"/>
            </a:endParaRPr>
          </a:p>
        </p:txBody>
      </p:sp>
      <p:sp>
        <p:nvSpPr>
          <p:cNvPr id="19458" name="Shape 102"/>
          <p:cNvSpPr>
            <a:spLocks noGrp="1" noRot="1" noChangeAspect="1" noTextEdit="1"/>
          </p:cNvSpPr>
          <p:nvPr>
            <p:ph type="sldImg" idx="2"/>
          </p:nvPr>
        </p:nvSpPr>
        <p:spPr>
          <a:custGeom>
            <a:avLst/>
            <a:gdLst>
              <a:gd name="T0" fmla="*/ 0 w 120000"/>
              <a:gd name="T1" fmla="*/ 0 h 120000"/>
              <a:gd name="T2" fmla="*/ 2147483646 w 120000"/>
              <a:gd name="T3" fmla="*/ 0 h 120000"/>
              <a:gd name="T4" fmla="*/ 2147483646 w 120000"/>
              <a:gd name="T5" fmla="*/ 2147483646 h 120000"/>
              <a:gd name="T6" fmla="*/ 0 w 120000"/>
              <a:gd name="T7" fmla="*/ 2147483646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0000"/>
              <a:gd name="T16" fmla="*/ 0 h 120000"/>
              <a:gd name="T17" fmla="*/ 120000 w 120000"/>
              <a:gd name="T18" fmla="*/ 120000 h 12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round/>
          </a:ln>
        </p:spPr>
      </p:sp>
    </p:spTree>
    <p:extLst>
      <p:ext uri="{BB962C8B-B14F-4D97-AF65-F5344CB8AC3E}">
        <p14:creationId xmlns:p14="http://schemas.microsoft.com/office/powerpoint/2010/main" val="2823821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hape 101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91425" tIns="91425" rIns="91425" bIns="91425"/>
          <a:lstStyle/>
          <a:p>
            <a:pPr eaLnBrk="1" hangingPunct="1">
              <a:spcBef>
                <a:spcPts val="363"/>
              </a:spcBef>
            </a:pPr>
            <a:endParaRPr lang="ru-RU" altLang="ru-RU">
              <a:ea typeface="宋体" charset="-122"/>
            </a:endParaRPr>
          </a:p>
        </p:txBody>
      </p:sp>
      <p:sp>
        <p:nvSpPr>
          <p:cNvPr id="19458" name="Shape 102"/>
          <p:cNvSpPr>
            <a:spLocks noGrp="1" noRot="1" noChangeAspect="1" noTextEdit="1"/>
          </p:cNvSpPr>
          <p:nvPr>
            <p:ph type="sldImg" idx="2"/>
          </p:nvPr>
        </p:nvSpPr>
        <p:spPr>
          <a:custGeom>
            <a:avLst/>
            <a:gdLst>
              <a:gd name="T0" fmla="*/ 0 w 120000"/>
              <a:gd name="T1" fmla="*/ 0 h 120000"/>
              <a:gd name="T2" fmla="*/ 2147483646 w 120000"/>
              <a:gd name="T3" fmla="*/ 0 h 120000"/>
              <a:gd name="T4" fmla="*/ 2147483646 w 120000"/>
              <a:gd name="T5" fmla="*/ 2147483646 h 120000"/>
              <a:gd name="T6" fmla="*/ 0 w 120000"/>
              <a:gd name="T7" fmla="*/ 2147483646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0000"/>
              <a:gd name="T16" fmla="*/ 0 h 120000"/>
              <a:gd name="T17" fmla="*/ 120000 w 120000"/>
              <a:gd name="T18" fmla="*/ 120000 h 12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round/>
          </a:ln>
        </p:spPr>
      </p:sp>
    </p:spTree>
    <p:extLst>
      <p:ext uri="{BB962C8B-B14F-4D97-AF65-F5344CB8AC3E}">
        <p14:creationId xmlns:p14="http://schemas.microsoft.com/office/powerpoint/2010/main" val="3770421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hape 109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91425" tIns="91425" rIns="91425" bIns="91425"/>
          <a:lstStyle/>
          <a:p>
            <a:pPr eaLnBrk="1" hangingPunct="1">
              <a:spcBef>
                <a:spcPts val="363"/>
              </a:spcBef>
            </a:pPr>
            <a:endParaRPr lang="ru-RU" altLang="ru-RU">
              <a:ea typeface="宋体" charset="-122"/>
            </a:endParaRPr>
          </a:p>
        </p:txBody>
      </p:sp>
      <p:sp>
        <p:nvSpPr>
          <p:cNvPr id="23554" name="Shape 110"/>
          <p:cNvSpPr>
            <a:spLocks noGrp="1" noRot="1" noChangeAspect="1" noTextEdit="1"/>
          </p:cNvSpPr>
          <p:nvPr>
            <p:ph type="sldImg" idx="2"/>
          </p:nvPr>
        </p:nvSpPr>
        <p:spPr>
          <a:custGeom>
            <a:avLst/>
            <a:gdLst>
              <a:gd name="T0" fmla="*/ 0 w 120000"/>
              <a:gd name="T1" fmla="*/ 0 h 120000"/>
              <a:gd name="T2" fmla="*/ 2147483646 w 120000"/>
              <a:gd name="T3" fmla="*/ 0 h 120000"/>
              <a:gd name="T4" fmla="*/ 2147483646 w 120000"/>
              <a:gd name="T5" fmla="*/ 2147483646 h 120000"/>
              <a:gd name="T6" fmla="*/ 0 w 120000"/>
              <a:gd name="T7" fmla="*/ 2147483646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0000"/>
              <a:gd name="T16" fmla="*/ 0 h 120000"/>
              <a:gd name="T17" fmla="*/ 120000 w 120000"/>
              <a:gd name="T18" fmla="*/ 120000 h 12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round/>
          </a:ln>
        </p:spPr>
      </p:sp>
    </p:spTree>
    <p:extLst>
      <p:ext uri="{BB962C8B-B14F-4D97-AF65-F5344CB8AC3E}">
        <p14:creationId xmlns:p14="http://schemas.microsoft.com/office/powerpoint/2010/main" val="12208043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hape 11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91425" tIns="91425" rIns="91425" bIns="91425"/>
          <a:lstStyle/>
          <a:p>
            <a:pPr eaLnBrk="1" hangingPunct="1">
              <a:spcBef>
                <a:spcPts val="363"/>
              </a:spcBef>
            </a:pPr>
            <a:endParaRPr lang="ru-RU" altLang="ru-RU">
              <a:ea typeface="宋体" charset="-122"/>
            </a:endParaRPr>
          </a:p>
        </p:txBody>
      </p:sp>
      <p:sp>
        <p:nvSpPr>
          <p:cNvPr id="25602" name="Shape 118"/>
          <p:cNvSpPr>
            <a:spLocks noGrp="1" noRot="1" noChangeAspect="1" noTextEdit="1"/>
          </p:cNvSpPr>
          <p:nvPr>
            <p:ph type="sldImg" idx="2"/>
          </p:nvPr>
        </p:nvSpPr>
        <p:spPr>
          <a:custGeom>
            <a:avLst/>
            <a:gdLst>
              <a:gd name="T0" fmla="*/ 0 w 120000"/>
              <a:gd name="T1" fmla="*/ 0 h 120000"/>
              <a:gd name="T2" fmla="*/ 2147483646 w 120000"/>
              <a:gd name="T3" fmla="*/ 0 h 120000"/>
              <a:gd name="T4" fmla="*/ 2147483646 w 120000"/>
              <a:gd name="T5" fmla="*/ 2147483646 h 120000"/>
              <a:gd name="T6" fmla="*/ 0 w 120000"/>
              <a:gd name="T7" fmla="*/ 2147483646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0000"/>
              <a:gd name="T16" fmla="*/ 0 h 120000"/>
              <a:gd name="T17" fmla="*/ 120000 w 120000"/>
              <a:gd name="T18" fmla="*/ 120000 h 12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round/>
          </a:ln>
        </p:spPr>
      </p:sp>
    </p:spTree>
    <p:extLst>
      <p:ext uri="{BB962C8B-B14F-4D97-AF65-F5344CB8AC3E}">
        <p14:creationId xmlns:p14="http://schemas.microsoft.com/office/powerpoint/2010/main" val="12569469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 txBox="1">
            <a:spLocks noGrp="1"/>
          </p:cNvSpPr>
          <p:nvPr>
            <p:ph type="body" idx="1"/>
          </p:nvPr>
        </p:nvSpPr>
        <p:spPr>
          <a:xfrm>
            <a:off x="709614" y="4862514"/>
            <a:ext cx="5680075" cy="460533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Shape 154"/>
          <p:cNvSpPr>
            <a:spLocks noGrp="1" noRot="1" noChangeAspect="1"/>
          </p:cNvSpPr>
          <p:nvPr>
            <p:ph type="sldImg" idx="2"/>
          </p:nvPr>
        </p:nvSpPr>
        <p:spPr>
          <a:xfrm>
            <a:off x="990600" y="766763"/>
            <a:ext cx="5118100" cy="38385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810330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 txBox="1">
            <a:spLocks noGrp="1"/>
          </p:cNvSpPr>
          <p:nvPr>
            <p:ph type="body" idx="1"/>
          </p:nvPr>
        </p:nvSpPr>
        <p:spPr>
          <a:xfrm>
            <a:off x="709614" y="4862514"/>
            <a:ext cx="5680075" cy="460533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Shape 162"/>
          <p:cNvSpPr>
            <a:spLocks noGrp="1" noRot="1" noChangeAspect="1"/>
          </p:cNvSpPr>
          <p:nvPr>
            <p:ph type="sldImg" idx="2"/>
          </p:nvPr>
        </p:nvSpPr>
        <p:spPr>
          <a:xfrm>
            <a:off x="990600" y="766763"/>
            <a:ext cx="5118100" cy="38385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 rot="5400000">
            <a:off x="2396331" y="57944"/>
            <a:ext cx="4351338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>
            <a:spLocks noGrp="1"/>
          </p:cNvSpPr>
          <p:nvPr>
            <p:ph type="title"/>
          </p:nvPr>
        </p:nvSpPr>
        <p:spPr>
          <a:xfrm rot="5400000">
            <a:off x="4623593" y="2285206"/>
            <a:ext cx="5811838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 rot="5400000">
            <a:off x="623093" y="370681"/>
            <a:ext cx="5811838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body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body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body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body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body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7" name="Shape 67"/>
          <p:cNvSpPr>
            <a:spLocks noGrp="1"/>
          </p:cNvSpPr>
          <p:nvPr>
            <p:ph type="pic" idx="2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3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4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hyperlink" Target="http://bone-surgery.ru/view/biomaterialy_biosovmestimost_biodegradaciya_terminologiya_opredeleniya_i_kl/" TargetMode="External"/><Relationship Id="rId5" Type="http://schemas.openxmlformats.org/officeDocument/2006/relationships/hyperlink" Target="http://www.ispms.ru/files/Publications/sharkeev_2013/pdf/2_1.pdf" TargetMode="External"/><Relationship Id="rId6" Type="http://schemas.openxmlformats.org/officeDocument/2006/relationships/hyperlink" Target="https://ochevidnoe-neveroyatnoe.ru/news/details/105" TargetMode="External"/><Relationship Id="rId7" Type="http://schemas.openxmlformats.org/officeDocument/2006/relationships/hyperlink" Target="http://www.chem.msu.su/rus/teaching/materials/biomaterials.pdf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91">
            <a:extLst>
              <a:ext uri="{FF2B5EF4-FFF2-40B4-BE49-F238E27FC236}">
                <a16:creationId xmlns:a16="http://schemas.microsoft.com/office/drawing/2014/main" xmlns="" id="{B349C84B-A06D-9A4E-A297-60F32E86A998}"/>
              </a:ext>
            </a:extLst>
          </p:cNvPr>
          <p:cNvSpPr txBox="1"/>
          <p:nvPr/>
        </p:nvSpPr>
        <p:spPr>
          <a:xfrm>
            <a:off x="-120563" y="5712237"/>
            <a:ext cx="9385126" cy="6082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/>
            <a:r>
              <a:rPr lang="ru-RU" sz="2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Разработка </a:t>
            </a:r>
            <a:r>
              <a:rPr lang="ru-RU" sz="2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концепции</a:t>
            </a:r>
            <a:r>
              <a:rPr lang="ru-RU" sz="2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проведения шоу </a:t>
            </a:r>
            <a:r>
              <a:rPr lang="ru-RU" sz="2800" b="0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дронов</a:t>
            </a:r>
            <a:endParaRPr sz="2800" b="1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8376" y="0"/>
            <a:ext cx="9700752" cy="6858000"/>
          </a:xfrm>
          <a:prstGeom prst="rect">
            <a:avLst/>
          </a:prstGeom>
        </p:spPr>
      </p:pic>
      <p:sp>
        <p:nvSpPr>
          <p:cNvPr id="6" name="TextBox 8"/>
          <p:cNvSpPr txBox="1">
            <a:spLocks noChangeArrowheads="1"/>
          </p:cNvSpPr>
          <p:nvPr/>
        </p:nvSpPr>
        <p:spPr bwMode="auto">
          <a:xfrm>
            <a:off x="-120650" y="5473700"/>
            <a:ext cx="93853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  <a:ea typeface="宋体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宋体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  <a:ea typeface="宋体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>
                <a:solidFill>
                  <a:schemeClr val="bg1"/>
                </a:solidFill>
              </a:rPr>
              <a:t>Поиск методов обеспечения антибактериальной активности биоактивных материалов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dirty="0">
                <a:solidFill>
                  <a:schemeClr val="bg1"/>
                </a:solidFill>
              </a:rPr>
              <a:t> </a:t>
            </a:r>
            <a:endParaRPr lang="ru-RU" altLang="ru-R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69376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 sz="4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3" name="Shape 173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4" name="Shape 17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69953" cy="6861316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Shape 175"/>
          <p:cNvSpPr txBox="1"/>
          <p:nvPr/>
        </p:nvSpPr>
        <p:spPr>
          <a:xfrm>
            <a:off x="166161" y="652238"/>
            <a:ext cx="8811679" cy="28993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Блок II: «Описание решения кейса»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 этом блоке описывается основное решение кейса. Не </a:t>
            </a:r>
            <a:r>
              <a:rPr lang="ru-RU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забудьте </a:t>
            </a:r>
            <a:r>
              <a:rPr lang="ru-RU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учесть Требования и факты от заказчика кейса.</a:t>
            </a: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342900" lvl="0" indent="-342900" algn="just">
              <a:buFont typeface="+mj-lt"/>
              <a:buAutoNum type="arabicPeriod"/>
            </a:pPr>
            <a:r>
              <a:rPr lang="ru-RU" altLang="ru-RU" sz="18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</a:rPr>
              <a:t>Найдите </a:t>
            </a:r>
            <a:r>
              <a:rPr lang="ru-RU" altLang="ru-RU" sz="1800" b="1" dirty="0">
                <a:solidFill>
                  <a:schemeClr val="dk1"/>
                </a:solidFill>
                <a:latin typeface="Calibri"/>
                <a:ea typeface="Calibri"/>
                <a:cs typeface="Calibri"/>
              </a:rPr>
              <a:t>и проанализируйте </a:t>
            </a:r>
            <a:r>
              <a:rPr lang="ru-RU" altLang="ru-RU" sz="18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</a:rPr>
              <a:t>не менее 3-х существующих подходов </a:t>
            </a:r>
            <a:r>
              <a:rPr lang="ru-RU" altLang="ru-RU" sz="1800" b="1" dirty="0">
                <a:solidFill>
                  <a:schemeClr val="dk1"/>
                </a:solidFill>
                <a:latin typeface="Calibri"/>
                <a:ea typeface="Calibri"/>
                <a:cs typeface="Calibri"/>
              </a:rPr>
              <a:t>к обеспечению антибактериальной (бактерицидной) активности биоактивных материалов, неоднократно показавшие свою </a:t>
            </a:r>
            <a:r>
              <a:rPr lang="ru-RU" altLang="ru-RU" sz="18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</a:rPr>
              <a:t>эффективность, а также приведите </a:t>
            </a:r>
            <a:r>
              <a:rPr lang="ru-RU" altLang="ru-RU" sz="1800" b="1" dirty="0">
                <a:solidFill>
                  <a:schemeClr val="dk1"/>
                </a:solidFill>
                <a:latin typeface="Calibri"/>
                <a:ea typeface="Calibri"/>
                <a:cs typeface="Calibri"/>
              </a:rPr>
              <a:t>примеры институтов и производителей, которые занимаются разработкой в этих направлениях</a:t>
            </a:r>
            <a:r>
              <a:rPr lang="ru-RU" altLang="ru-RU" sz="18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</a:rPr>
              <a:t>. </a:t>
            </a:r>
            <a:r>
              <a:rPr lang="ru-RU" sz="1800" b="1" dirty="0">
                <a:solidFill>
                  <a:schemeClr val="dk1"/>
                </a:solidFill>
                <a:latin typeface="Calibri"/>
                <a:ea typeface="Calibri"/>
                <a:cs typeface="Calibri"/>
              </a:rPr>
              <a:t>Не забудьте написать, </a:t>
            </a:r>
            <a:r>
              <a:rPr lang="ru-RU" sz="18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</a:rPr>
              <a:t>какие </a:t>
            </a:r>
            <a:r>
              <a:rPr lang="ru-RU" sz="1800" b="1" dirty="0">
                <a:solidFill>
                  <a:schemeClr val="dk1"/>
                </a:solidFill>
                <a:latin typeface="Calibri"/>
                <a:ea typeface="Calibri"/>
                <a:cs typeface="Calibri"/>
              </a:rPr>
              <a:t>именно </a:t>
            </a:r>
            <a:r>
              <a:rPr lang="ru-RU" sz="18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</a:rPr>
              <a:t>походы </a:t>
            </a:r>
            <a:r>
              <a:rPr lang="ru-RU" sz="1800" b="1" dirty="0">
                <a:solidFill>
                  <a:schemeClr val="dk1"/>
                </a:solidFill>
                <a:latin typeface="Calibri"/>
                <a:ea typeface="Calibri"/>
                <a:cs typeface="Calibri"/>
              </a:rPr>
              <a:t>Вы рассматривали.</a:t>
            </a:r>
          </a:p>
          <a:p>
            <a:pPr marL="342900" indent="-342900" algn="just">
              <a:buFont typeface="+mj-lt"/>
              <a:buAutoNum type="arabicPeriod"/>
            </a:pPr>
            <a:endParaRPr lang="ru-RU" altLang="ru-RU" sz="1800" b="1" dirty="0">
              <a:solidFill>
                <a:schemeClr val="dk1"/>
              </a:solidFill>
              <a:latin typeface="Calibri"/>
              <a:ea typeface="Calibri"/>
              <a:cs typeface="Calibri"/>
            </a:endParaRPr>
          </a:p>
          <a:p>
            <a:pPr marL="342900" lvl="0" indent="-342900" algn="just">
              <a:buFont typeface="+mj-lt"/>
              <a:buAutoNum type="arabicPeriod"/>
            </a:pPr>
            <a:endParaRPr lang="ru-RU" sz="1800" b="1" dirty="0">
              <a:solidFill>
                <a:schemeClr val="dk1"/>
              </a:solidFill>
              <a:latin typeface="Calibri"/>
              <a:ea typeface="Calibri"/>
              <a:cs typeface="Calibri"/>
            </a:endParaRPr>
          </a:p>
        </p:txBody>
      </p:sp>
      <p:graphicFrame>
        <p:nvGraphicFramePr>
          <p:cNvPr id="176" name="Shape 176"/>
          <p:cNvGraphicFramePr/>
          <p:nvPr>
            <p:extLst>
              <p:ext uri="{D42A27DB-BD31-4B8C-83A1-F6EECF244321}">
                <p14:modId xmlns:p14="http://schemas.microsoft.com/office/powerpoint/2010/main" val="1282248280"/>
              </p:ext>
            </p:extLst>
          </p:nvPr>
        </p:nvGraphicFramePr>
        <p:xfrm>
          <a:off x="235400" y="3331300"/>
          <a:ext cx="8673200" cy="2900453"/>
        </p:xfrm>
        <a:graphic>
          <a:graphicData uri="http://schemas.openxmlformats.org/drawingml/2006/table">
            <a:tbl>
              <a:tblPr firstRow="1" bandRow="1">
                <a:noFill/>
                <a:tableStyleId>{157A8F13-8B4E-4F4A-AF54-B357AE9C2AF7}</a:tableStyleId>
              </a:tblPr>
              <a:tblGrid>
                <a:gridCol w="21683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1683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1683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1683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776003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u="none" strike="noStrike" cap="none" dirty="0" smtClean="0"/>
                        <a:t>Характеристика сравнения</a:t>
                      </a:r>
                      <a:endParaRPr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u="none" strike="noStrike" cap="none" dirty="0" smtClean="0"/>
                        <a:t>Подход </a:t>
                      </a:r>
                      <a:r>
                        <a:rPr lang="ru-RU" sz="1800" u="none" strike="noStrike" cap="none" dirty="0"/>
                        <a:t>№1</a:t>
                      </a:r>
                      <a:endParaRPr sz="18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u="none" strike="noStrike" cap="none" dirty="0" smtClean="0"/>
                        <a:t>Подход</a:t>
                      </a:r>
                      <a:r>
                        <a:rPr lang="ru-RU" sz="1800" u="none" strike="noStrike" cap="none" baseline="0" dirty="0" smtClean="0"/>
                        <a:t> </a:t>
                      </a:r>
                      <a:r>
                        <a:rPr lang="ru-RU" sz="1800" u="none" strike="noStrike" cap="none" dirty="0" smtClean="0"/>
                        <a:t>№</a:t>
                      </a:r>
                      <a:r>
                        <a:rPr lang="ru-RU" sz="1800" u="none" strike="noStrike" cap="none" dirty="0"/>
                        <a:t>2</a:t>
                      </a:r>
                      <a:endParaRPr sz="18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u="none" strike="noStrike" cap="none" dirty="0" smtClean="0"/>
                        <a:t>Подход </a:t>
                      </a:r>
                      <a:r>
                        <a:rPr lang="ru-RU" sz="1800" u="none" strike="noStrike" cap="none" dirty="0"/>
                        <a:t>№3</a:t>
                      </a:r>
                      <a:endParaRPr sz="1800" u="none" strike="noStrike" cap="none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081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081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081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Shape 162"/>
          <p:cNvSpPr>
            <a:spLocks noGrp="1" noChangeArrowheads="1"/>
          </p:cNvSpPr>
          <p:nvPr>
            <p:ph type="title"/>
          </p:nvPr>
        </p:nvSpPr>
        <p:spPr/>
        <p:txBody>
          <a:bodyPr lIns="91425" tIns="45700" rIns="91425" bIns="45700"/>
          <a:lstStyle/>
          <a:p>
            <a:pPr eaLnBrk="1" hangingPunct="1">
              <a:buClr>
                <a:srgbClr val="000000"/>
              </a:buClr>
              <a:buSzPts val="4400"/>
              <a:buFont typeface="Calibri" charset="0"/>
              <a:buNone/>
            </a:pPr>
            <a:endParaRPr lang="ru-RU" altLang="ru-RU">
              <a:solidFill>
                <a:srgbClr val="000000"/>
              </a:solidFill>
              <a:latin typeface="Calibri" charset="0"/>
              <a:ea typeface="宋体" charset="-122"/>
              <a:sym typeface="Calibri" charset="0"/>
            </a:endParaRPr>
          </a:p>
        </p:txBody>
      </p:sp>
      <p:sp>
        <p:nvSpPr>
          <p:cNvPr id="34818" name="Shape 163"/>
          <p:cNvSpPr>
            <a:spLocks noGrp="1" noChangeArrowheads="1"/>
          </p:cNvSpPr>
          <p:nvPr>
            <p:ph type="body" idx="1"/>
          </p:nvPr>
        </p:nvSpPr>
        <p:spPr/>
        <p:txBody>
          <a:bodyPr lIns="91425" tIns="45700" rIns="91425" bIns="45700"/>
          <a:lstStyle/>
          <a:p>
            <a:pPr indent="-50800" eaLnBrk="1" hangingPunct="1">
              <a:spcBef>
                <a:spcPct val="0"/>
              </a:spcBef>
              <a:buClr>
                <a:srgbClr val="000000"/>
              </a:buClr>
              <a:buSzPts val="2800"/>
              <a:buFont typeface="Arial" charset="0"/>
              <a:buNone/>
            </a:pPr>
            <a:endParaRPr lang="ru-RU" altLang="ru-RU">
              <a:solidFill>
                <a:srgbClr val="000000"/>
              </a:solidFill>
              <a:latin typeface="Arial" charset="0"/>
              <a:ea typeface="宋体" charset="-122"/>
              <a:sym typeface="Arial" charset="0"/>
            </a:endParaRPr>
          </a:p>
        </p:txBody>
      </p:sp>
      <p:pic>
        <p:nvPicPr>
          <p:cNvPr id="34819" name="Shape 164"/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400" y="-3175"/>
            <a:ext cx="9169400" cy="686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0" name="Shape 165"/>
          <p:cNvSpPr txBox="1">
            <a:spLocks noChangeArrowheads="1"/>
          </p:cNvSpPr>
          <p:nvPr/>
        </p:nvSpPr>
        <p:spPr bwMode="auto">
          <a:xfrm>
            <a:off x="109538" y="652463"/>
            <a:ext cx="89503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  <a:ea typeface="宋体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宋体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  <a:ea typeface="宋体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  <a:latin typeface="Arial" charset="0"/>
              <a:sym typeface="Arial" charset="0"/>
            </a:endParaRPr>
          </a:p>
        </p:txBody>
      </p:sp>
      <p:sp>
        <p:nvSpPr>
          <p:cNvPr id="166" name="Shape 166">
            <a:extLst>
              <a:ext uri="{FF2B5EF4-FFF2-40B4-BE49-F238E27FC236}"/>
            </a:extLst>
          </p:cNvPr>
          <p:cNvSpPr/>
          <p:nvPr/>
        </p:nvSpPr>
        <p:spPr>
          <a:xfrm>
            <a:off x="84138" y="811213"/>
            <a:ext cx="8950325" cy="1166812"/>
          </a:xfrm>
          <a:prstGeom prst="rect">
            <a:avLst/>
          </a:prstGeom>
          <a:noFill/>
          <a:ln>
            <a:noFill/>
          </a:ln>
        </p:spPr>
        <p:txBody>
          <a:bodyPr spcFirstLastPara="1" lIns="91425" tIns="45700" rIns="91425" bIns="45700"/>
          <a:lstStyle/>
          <a:p>
            <a:pPr marL="342900" indent="-342900" algn="just">
              <a:buClr>
                <a:schemeClr val="dk1"/>
              </a:buClr>
              <a:buSzPts val="1800"/>
              <a:buFont typeface="+mj-lt"/>
              <a:buAutoNum type="arabicPeriod" startAt="2"/>
              <a:defRPr/>
            </a:pPr>
            <a:r>
              <a:rPr lang="ru-RU" altLang="ru-RU" sz="1800" b="1" dirty="0" smtClean="0">
                <a:latin typeface="Calibri" charset="0"/>
                <a:ea typeface="Calibri" charset="0"/>
                <a:cs typeface="Calibri" charset="0"/>
              </a:rPr>
              <a:t>Укажите </a:t>
            </a:r>
            <a:r>
              <a:rPr lang="ru-RU" altLang="ru-RU" sz="1800" b="1" dirty="0">
                <a:latin typeface="Calibri" charset="0"/>
                <a:ea typeface="Calibri" charset="0"/>
                <a:cs typeface="Calibri" charset="0"/>
              </a:rPr>
              <a:t>достоинства и недостатки каждого из рассмотренных методов обеспечения антибактериальной </a:t>
            </a:r>
            <a:r>
              <a:rPr lang="ru-RU" altLang="ru-RU" sz="18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ru-RU" altLang="ru-RU" sz="1800" b="1" dirty="0">
                <a:latin typeface="Calibri" charset="0"/>
                <a:ea typeface="Calibri" charset="0"/>
                <a:cs typeface="Calibri" charset="0"/>
              </a:rPr>
              <a:t>(бактерицидной) активности. </a:t>
            </a:r>
          </a:p>
          <a:p>
            <a:pPr marL="342900" indent="-342900" algn="just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+mj-lt"/>
              <a:buAutoNum type="arabicPeriod" startAt="2"/>
              <a:defRPr/>
            </a:pPr>
            <a:endParaRPr lang="ru-RU" sz="1800" b="1" dirty="0">
              <a:latin typeface="Calibri" charset="0"/>
              <a:ea typeface="Calibri" charset="0"/>
              <a:cs typeface="Calibri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9878001"/>
              </p:ext>
            </p:extLst>
          </p:nvPr>
        </p:nvGraphicFramePr>
        <p:xfrm>
          <a:off x="501650" y="1586682"/>
          <a:ext cx="8140700" cy="2482852"/>
        </p:xfrm>
        <a:graphic>
          <a:graphicData uri="http://schemas.openxmlformats.org/drawingml/2006/table">
            <a:tbl>
              <a:tblPr/>
              <a:tblGrid>
                <a:gridCol w="419100"/>
                <a:gridCol w="2128838"/>
                <a:gridCol w="2930525"/>
                <a:gridCol w="2662237"/>
              </a:tblGrid>
              <a:tr h="620713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宋体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宋体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宋体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宋体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宋体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宋体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宋体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宋体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宋体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-122"/>
                        </a:rPr>
                        <a:t>№</a:t>
                      </a:r>
                    </a:p>
                  </a:txBody>
                  <a:tcPr marL="91436" marR="91436"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宋体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宋体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宋体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宋体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宋体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宋体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宋体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宋体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宋体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-122"/>
                        </a:rPr>
                        <a:t>Метод</a:t>
                      </a:r>
                    </a:p>
                  </a:txBody>
                  <a:tcPr marL="91436" marR="91436"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宋体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宋体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宋体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宋体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宋体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宋体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宋体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宋体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宋体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-122"/>
                        </a:rPr>
                        <a:t>Преимущества </a:t>
                      </a:r>
                    </a:p>
                  </a:txBody>
                  <a:tcPr marL="91436" marR="91436"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宋体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宋体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宋体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宋体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宋体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宋体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宋体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宋体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宋体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-122"/>
                        </a:rPr>
                        <a:t>Недостатки</a:t>
                      </a:r>
                    </a:p>
                  </a:txBody>
                  <a:tcPr marL="91436" marR="91436"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0713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宋体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宋体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宋体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宋体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宋体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宋体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宋体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宋体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宋体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-122"/>
                        </a:rPr>
                        <a:t>1</a:t>
                      </a:r>
                    </a:p>
                  </a:txBody>
                  <a:tcPr marL="91436" marR="91436"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宋体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宋体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宋体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宋体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宋体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宋体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宋体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宋体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宋体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宋体" charset="-122"/>
                      </a:endParaRPr>
                    </a:p>
                  </a:txBody>
                  <a:tcPr marL="91436" marR="91436"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宋体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宋体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宋体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宋体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宋体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宋体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宋体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宋体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宋体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宋体" charset="-122"/>
                      </a:endParaRPr>
                    </a:p>
                  </a:txBody>
                  <a:tcPr marL="91436" marR="91436"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宋体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宋体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宋体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宋体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宋体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宋体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宋体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宋体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宋体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宋体" charset="-122"/>
                      </a:endParaRPr>
                    </a:p>
                  </a:txBody>
                  <a:tcPr marL="91436" marR="91436"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0713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宋体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宋体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宋体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宋体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宋体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宋体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宋体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宋体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宋体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-122"/>
                        </a:rPr>
                        <a:t>2</a:t>
                      </a:r>
                    </a:p>
                  </a:txBody>
                  <a:tcPr marL="91436" marR="91436"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宋体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宋体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宋体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宋体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宋体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宋体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宋体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宋体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宋体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宋体" charset="-122"/>
                      </a:endParaRPr>
                    </a:p>
                  </a:txBody>
                  <a:tcPr marL="91436" marR="91436"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宋体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宋体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宋体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宋体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宋体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宋体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宋体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宋体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宋体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宋体" charset="-122"/>
                      </a:endParaRPr>
                    </a:p>
                  </a:txBody>
                  <a:tcPr marL="91436" marR="91436"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宋体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宋体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宋体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宋体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宋体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宋体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宋体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宋体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宋体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宋体" charset="-122"/>
                      </a:endParaRPr>
                    </a:p>
                  </a:txBody>
                  <a:tcPr marL="91436" marR="91436"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0713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宋体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宋体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宋体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宋体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宋体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宋体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宋体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宋体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宋体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-122"/>
                        </a:rPr>
                        <a:t>3</a:t>
                      </a:r>
                    </a:p>
                  </a:txBody>
                  <a:tcPr marL="91436" marR="91436"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宋体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宋体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宋体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宋体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宋体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宋体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宋体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宋体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宋体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宋体" charset="-122"/>
                      </a:endParaRPr>
                    </a:p>
                  </a:txBody>
                  <a:tcPr marL="91436" marR="91436"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宋体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宋体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宋体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宋体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宋体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宋体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宋体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宋体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宋体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宋体" charset="-122"/>
                      </a:endParaRPr>
                    </a:p>
                  </a:txBody>
                  <a:tcPr marL="91436" marR="91436"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宋体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宋体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宋体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宋体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宋体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宋体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宋体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宋体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宋体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宋体" charset="-122"/>
                      </a:endParaRPr>
                    </a:p>
                  </a:txBody>
                  <a:tcPr marL="91436" marR="91436"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26920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Shape 162"/>
          <p:cNvSpPr>
            <a:spLocks noGrp="1" noChangeArrowheads="1"/>
          </p:cNvSpPr>
          <p:nvPr>
            <p:ph type="title"/>
          </p:nvPr>
        </p:nvSpPr>
        <p:spPr/>
        <p:txBody>
          <a:bodyPr lIns="91425" tIns="45700" rIns="91425" bIns="45700"/>
          <a:lstStyle/>
          <a:p>
            <a:pPr eaLnBrk="1" hangingPunct="1">
              <a:buClr>
                <a:srgbClr val="000000"/>
              </a:buClr>
              <a:buSzPts val="4400"/>
              <a:buFont typeface="Calibri" charset="0"/>
              <a:buNone/>
            </a:pPr>
            <a:endParaRPr lang="ru-RU" altLang="ru-RU">
              <a:solidFill>
                <a:srgbClr val="000000"/>
              </a:solidFill>
              <a:latin typeface="Calibri" charset="0"/>
              <a:ea typeface="宋体" charset="-122"/>
              <a:sym typeface="Calibri" charset="0"/>
            </a:endParaRPr>
          </a:p>
        </p:txBody>
      </p:sp>
      <p:sp>
        <p:nvSpPr>
          <p:cNvPr id="34818" name="Shape 163"/>
          <p:cNvSpPr>
            <a:spLocks noGrp="1" noChangeArrowheads="1"/>
          </p:cNvSpPr>
          <p:nvPr>
            <p:ph type="body" idx="1"/>
          </p:nvPr>
        </p:nvSpPr>
        <p:spPr/>
        <p:txBody>
          <a:bodyPr lIns="91425" tIns="45700" rIns="91425" bIns="45700"/>
          <a:lstStyle/>
          <a:p>
            <a:pPr indent="-50800" eaLnBrk="1" hangingPunct="1">
              <a:spcBef>
                <a:spcPct val="0"/>
              </a:spcBef>
              <a:buClr>
                <a:srgbClr val="000000"/>
              </a:buClr>
              <a:buSzPts val="2800"/>
              <a:buFont typeface="Arial" charset="0"/>
              <a:buNone/>
            </a:pPr>
            <a:endParaRPr lang="ru-RU" altLang="ru-RU">
              <a:solidFill>
                <a:srgbClr val="000000"/>
              </a:solidFill>
              <a:latin typeface="Arial" charset="0"/>
              <a:ea typeface="宋体" charset="-122"/>
              <a:sym typeface="Arial" charset="0"/>
            </a:endParaRPr>
          </a:p>
        </p:txBody>
      </p:sp>
      <p:pic>
        <p:nvPicPr>
          <p:cNvPr id="34819" name="Shape 164"/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400" y="-3175"/>
            <a:ext cx="9169400" cy="686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0" name="Shape 165"/>
          <p:cNvSpPr txBox="1">
            <a:spLocks noChangeArrowheads="1"/>
          </p:cNvSpPr>
          <p:nvPr/>
        </p:nvSpPr>
        <p:spPr bwMode="auto">
          <a:xfrm>
            <a:off x="109538" y="652463"/>
            <a:ext cx="89503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  <a:ea typeface="宋体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宋体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  <a:ea typeface="宋体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  <a:latin typeface="Arial" charset="0"/>
              <a:sym typeface="Arial" charset="0"/>
            </a:endParaRPr>
          </a:p>
        </p:txBody>
      </p:sp>
      <p:sp>
        <p:nvSpPr>
          <p:cNvPr id="166" name="Shape 166">
            <a:extLst>
              <a:ext uri="{FF2B5EF4-FFF2-40B4-BE49-F238E27FC236}"/>
            </a:extLst>
          </p:cNvPr>
          <p:cNvSpPr/>
          <p:nvPr/>
        </p:nvSpPr>
        <p:spPr>
          <a:xfrm>
            <a:off x="84138" y="811213"/>
            <a:ext cx="8950325" cy="1166812"/>
          </a:xfrm>
          <a:prstGeom prst="rect">
            <a:avLst/>
          </a:prstGeom>
          <a:noFill/>
          <a:ln>
            <a:noFill/>
          </a:ln>
        </p:spPr>
        <p:txBody>
          <a:bodyPr spcFirstLastPara="1" lIns="91425" tIns="45700" rIns="91425" bIns="45700"/>
          <a:lstStyle/>
          <a:p>
            <a:pPr marL="342900" indent="-342900" algn="just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+mj-lt"/>
              <a:buAutoNum type="arabicPeriod" startAt="3"/>
              <a:defRPr/>
            </a:pPr>
            <a:r>
              <a:rPr lang="ru-RU" sz="1800" b="1" dirty="0">
                <a:solidFill>
                  <a:schemeClr val="dk1"/>
                </a:solidFill>
                <a:latin typeface="Calibri" charset="0"/>
                <a:ea typeface="Calibri" charset="0"/>
                <a:cs typeface="Calibri" charset="0"/>
                <a:sym typeface="Arial"/>
              </a:rPr>
              <a:t> </a:t>
            </a:r>
            <a:r>
              <a:rPr lang="ru-RU" sz="1800" b="1" dirty="0">
                <a:latin typeface="Calibri" charset="0"/>
                <a:ea typeface="Calibri" charset="0"/>
                <a:cs typeface="Calibri" charset="0"/>
              </a:rPr>
              <a:t>Приведите примеры составов материалов/покрытий и способы их получения для каждого из указанных вами ранее методов придания антибактериальных свойств. 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/>
          </p:nvPr>
        </p:nvGraphicFramePr>
        <p:xfrm>
          <a:off x="365125" y="1650206"/>
          <a:ext cx="8413750" cy="3259735"/>
        </p:xfrm>
        <a:graphic>
          <a:graphicData uri="http://schemas.openxmlformats.org/drawingml/2006/table">
            <a:tbl>
              <a:tblPr/>
              <a:tblGrid>
                <a:gridCol w="507402"/>
                <a:gridCol w="3700464"/>
                <a:gridCol w="2102943"/>
                <a:gridCol w="2102941"/>
              </a:tblGrid>
              <a:tr h="1001554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宋体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宋体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宋体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宋体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宋体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宋体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宋体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宋体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宋体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宋体" charset="-122"/>
                        </a:rPr>
                        <a:t>№</a:t>
                      </a:r>
                    </a:p>
                  </a:txBody>
                  <a:tcPr marL="91429" marR="91429"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宋体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宋体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宋体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宋体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宋体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宋体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宋体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宋体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宋体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宋体" charset="-122"/>
                        </a:rPr>
                        <a:t>Метод придания антибактериальных свойств</a:t>
                      </a:r>
                    </a:p>
                  </a:txBody>
                  <a:tcPr marL="91429" marR="91429"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宋体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宋体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宋体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宋体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宋体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宋体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宋体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宋体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宋体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宋体" charset="-122"/>
                        </a:rPr>
                        <a:t>Примеры составов материалов</a:t>
                      </a:r>
                    </a:p>
                  </a:txBody>
                  <a:tcPr marL="91429" marR="91429"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宋体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宋体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宋体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宋体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宋体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宋体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宋体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宋体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宋体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宋体" charset="-122"/>
                        </a:rPr>
                        <a:t>Способ </a:t>
                      </a:r>
                      <a:r>
                        <a:rPr kumimoji="0" lang="ru-RU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宋体" charset="-122"/>
                        </a:rPr>
                        <a:t>получения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宋体" charset="-122"/>
                        </a:rPr>
                        <a:t>материалов</a:t>
                      </a:r>
                    </a:p>
                  </a:txBody>
                  <a:tcPr marL="91429" marR="91429"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52727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宋体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宋体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宋体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宋体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宋体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宋体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宋体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宋体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宋体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宋体" charset="-122"/>
                        </a:rPr>
                        <a:t>1</a:t>
                      </a:r>
                    </a:p>
                  </a:txBody>
                  <a:tcPr marL="91429" marR="91429"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宋体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宋体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宋体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宋体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宋体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宋体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宋体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宋体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宋体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宋体" charset="-122"/>
                      </a:endParaRPr>
                    </a:p>
                  </a:txBody>
                  <a:tcPr marL="91429" marR="91429"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宋体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宋体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宋体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宋体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宋体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宋体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宋体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宋体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宋体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宋体" charset="-122"/>
                      </a:endParaRPr>
                    </a:p>
                  </a:txBody>
                  <a:tcPr marL="91429" marR="91429"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宋体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宋体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宋体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宋体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宋体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宋体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宋体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宋体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宋体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宋体" charset="-122"/>
                      </a:endParaRPr>
                    </a:p>
                  </a:txBody>
                  <a:tcPr marL="91429" marR="91429"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52727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宋体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宋体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宋体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宋体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宋体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宋体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宋体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宋体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宋体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宋体" charset="-122"/>
                        </a:rPr>
                        <a:t>2</a:t>
                      </a:r>
                    </a:p>
                  </a:txBody>
                  <a:tcPr marL="91429" marR="91429"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宋体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宋体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宋体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宋体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宋体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宋体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宋体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宋体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宋体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宋体" charset="-122"/>
                      </a:endParaRPr>
                    </a:p>
                  </a:txBody>
                  <a:tcPr marL="91429" marR="91429"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宋体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宋体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宋体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宋体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宋体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宋体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宋体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宋体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宋体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宋体" charset="-122"/>
                      </a:endParaRPr>
                    </a:p>
                  </a:txBody>
                  <a:tcPr marL="91429" marR="91429"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宋体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宋体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宋体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宋体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宋体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宋体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宋体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宋体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宋体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宋体" charset="-122"/>
                      </a:endParaRPr>
                    </a:p>
                  </a:txBody>
                  <a:tcPr marL="91429" marR="91429"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52727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宋体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宋体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宋体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宋体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宋体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宋体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宋体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宋体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宋体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宋体" charset="-122"/>
                        </a:rPr>
                        <a:t>3</a:t>
                      </a:r>
                    </a:p>
                  </a:txBody>
                  <a:tcPr marL="91429" marR="91429"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宋体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宋体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宋体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宋体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宋体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宋体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宋体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宋体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宋体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宋体" charset="-122"/>
                      </a:endParaRPr>
                    </a:p>
                  </a:txBody>
                  <a:tcPr marL="91429" marR="91429"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宋体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宋体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宋体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宋体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宋体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宋体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宋体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宋体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宋体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宋体" charset="-122"/>
                      </a:endParaRPr>
                    </a:p>
                  </a:txBody>
                  <a:tcPr marL="91429" marR="91429"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宋体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宋体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宋体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宋体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宋体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宋体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宋体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宋体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宋体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宋体" charset="-122"/>
                      </a:endParaRPr>
                    </a:p>
                  </a:txBody>
                  <a:tcPr marL="91429" marR="91429"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452270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Shape 162"/>
          <p:cNvSpPr>
            <a:spLocks noGrp="1" noChangeArrowheads="1"/>
          </p:cNvSpPr>
          <p:nvPr>
            <p:ph type="title"/>
          </p:nvPr>
        </p:nvSpPr>
        <p:spPr/>
        <p:txBody>
          <a:bodyPr lIns="91425" tIns="45700" rIns="91425" bIns="45700"/>
          <a:lstStyle/>
          <a:p>
            <a:pPr eaLnBrk="1" hangingPunct="1">
              <a:buClr>
                <a:srgbClr val="000000"/>
              </a:buClr>
              <a:buSzPts val="4400"/>
              <a:buFont typeface="Calibri" charset="0"/>
              <a:buNone/>
            </a:pPr>
            <a:endParaRPr lang="ru-RU" altLang="ru-RU">
              <a:solidFill>
                <a:srgbClr val="000000"/>
              </a:solidFill>
              <a:latin typeface="Calibri" charset="0"/>
              <a:ea typeface="宋体" charset="-122"/>
              <a:sym typeface="Calibri" charset="0"/>
            </a:endParaRPr>
          </a:p>
        </p:txBody>
      </p:sp>
      <p:sp>
        <p:nvSpPr>
          <p:cNvPr id="34818" name="Shape 163"/>
          <p:cNvSpPr>
            <a:spLocks noGrp="1" noChangeArrowheads="1"/>
          </p:cNvSpPr>
          <p:nvPr>
            <p:ph type="body" idx="1"/>
          </p:nvPr>
        </p:nvSpPr>
        <p:spPr/>
        <p:txBody>
          <a:bodyPr lIns="91425" tIns="45700" rIns="91425" bIns="45700"/>
          <a:lstStyle/>
          <a:p>
            <a:pPr indent="-50800" eaLnBrk="1" hangingPunct="1">
              <a:spcBef>
                <a:spcPct val="0"/>
              </a:spcBef>
              <a:buClr>
                <a:srgbClr val="000000"/>
              </a:buClr>
              <a:buSzPts val="2800"/>
              <a:buFont typeface="Arial" charset="0"/>
              <a:buNone/>
            </a:pPr>
            <a:endParaRPr lang="ru-RU" altLang="ru-RU">
              <a:solidFill>
                <a:srgbClr val="000000"/>
              </a:solidFill>
              <a:latin typeface="Arial" charset="0"/>
              <a:ea typeface="宋体" charset="-122"/>
              <a:sym typeface="Arial" charset="0"/>
            </a:endParaRPr>
          </a:p>
        </p:txBody>
      </p:sp>
      <p:pic>
        <p:nvPicPr>
          <p:cNvPr id="34819" name="Shape 164"/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400" y="-3175"/>
            <a:ext cx="9169400" cy="686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0" name="Shape 165"/>
          <p:cNvSpPr txBox="1">
            <a:spLocks noChangeArrowheads="1"/>
          </p:cNvSpPr>
          <p:nvPr/>
        </p:nvSpPr>
        <p:spPr bwMode="auto">
          <a:xfrm>
            <a:off x="109538" y="652463"/>
            <a:ext cx="89503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  <a:ea typeface="宋体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宋体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  <a:ea typeface="宋体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  <a:latin typeface="Arial" charset="0"/>
              <a:sym typeface="Arial" charset="0"/>
            </a:endParaRPr>
          </a:p>
        </p:txBody>
      </p:sp>
      <p:sp>
        <p:nvSpPr>
          <p:cNvPr id="166" name="Shape 166">
            <a:extLst>
              <a:ext uri="{FF2B5EF4-FFF2-40B4-BE49-F238E27FC236}"/>
            </a:extLst>
          </p:cNvPr>
          <p:cNvSpPr/>
          <p:nvPr/>
        </p:nvSpPr>
        <p:spPr>
          <a:xfrm>
            <a:off x="84138" y="811213"/>
            <a:ext cx="8950325" cy="1166812"/>
          </a:xfrm>
          <a:prstGeom prst="rect">
            <a:avLst/>
          </a:prstGeom>
          <a:noFill/>
          <a:ln>
            <a:noFill/>
          </a:ln>
        </p:spPr>
        <p:txBody>
          <a:bodyPr spcFirstLastPara="1" lIns="91425" tIns="45700" rIns="91425" bIns="45700"/>
          <a:lstStyle/>
          <a:p>
            <a:pPr marL="342900" indent="-342900" algn="just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+mj-lt"/>
              <a:buAutoNum type="arabicPeriod" startAt="4"/>
              <a:defRPr/>
            </a:pPr>
            <a:r>
              <a:rPr lang="ru-RU" altLang="ru-RU" sz="1800" b="1" dirty="0" smtClean="0">
                <a:solidFill>
                  <a:schemeClr val="dk1"/>
                </a:solidFill>
                <a:latin typeface="Calibri" charset="0"/>
                <a:ea typeface="Calibri" charset="0"/>
                <a:cs typeface="Calibri" charset="0"/>
              </a:rPr>
              <a:t>Предложите </a:t>
            </a:r>
            <a:r>
              <a:rPr lang="ru-RU" altLang="ru-RU" sz="1800" b="1" dirty="0" smtClean="0">
                <a:latin typeface="Calibri" charset="0"/>
                <a:ea typeface="Calibri" charset="0"/>
                <a:cs typeface="Calibri" charset="0"/>
              </a:rPr>
              <a:t>свой </a:t>
            </a:r>
            <a:r>
              <a:rPr lang="ru-RU" altLang="ru-RU" sz="1800" b="1" dirty="0">
                <a:latin typeface="Calibri" charset="0"/>
                <a:ea typeface="Calibri" charset="0"/>
                <a:cs typeface="Calibri" charset="0"/>
              </a:rPr>
              <a:t>вариант материала, который теоретически будет обладать биоактивными свойствами совместно с антибактериальной  (бактерицидной) активностью</a:t>
            </a:r>
            <a:r>
              <a:rPr lang="ru-RU" altLang="ru-RU" sz="1800" b="1" dirty="0" smtClean="0">
                <a:latin typeface="Calibri" charset="0"/>
                <a:ea typeface="Calibri" charset="0"/>
                <a:cs typeface="Calibri" charset="0"/>
              </a:rPr>
              <a:t>, укажите его состав и предложите </a:t>
            </a:r>
            <a:r>
              <a:rPr lang="ru-RU" altLang="ru-RU" sz="1800" b="1" dirty="0">
                <a:latin typeface="Calibri" charset="0"/>
                <a:ea typeface="Calibri" charset="0"/>
                <a:cs typeface="Calibri" charset="0"/>
              </a:rPr>
              <a:t>способ его </a:t>
            </a:r>
            <a:r>
              <a:rPr lang="ru-RU" altLang="ru-RU" sz="1800" b="1" dirty="0" smtClean="0">
                <a:latin typeface="Calibri" charset="0"/>
                <a:ea typeface="Calibri" charset="0"/>
                <a:cs typeface="Calibri" charset="0"/>
              </a:rPr>
              <a:t>получения.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defRPr/>
            </a:pPr>
            <a:r>
              <a:rPr lang="ru-RU" altLang="ru-RU" sz="1800" dirty="0" smtClean="0">
                <a:latin typeface="Calibri" charset="0"/>
                <a:ea typeface="Calibri" charset="0"/>
                <a:cs typeface="Calibri" charset="0"/>
              </a:rPr>
              <a:t>(Минимальное количество символов в ответе </a:t>
            </a:r>
            <a:r>
              <a:rPr lang="mr-IN" altLang="ru-RU" sz="1800" dirty="0" smtClean="0">
                <a:latin typeface="Calibri" charset="0"/>
                <a:ea typeface="Calibri" charset="0"/>
                <a:cs typeface="Calibri" charset="0"/>
              </a:rPr>
              <a:t>–</a:t>
            </a:r>
            <a:r>
              <a:rPr lang="ru-RU" altLang="ru-RU" sz="1800" dirty="0" smtClean="0">
                <a:latin typeface="Calibri" charset="0"/>
                <a:ea typeface="Calibri" charset="0"/>
                <a:cs typeface="Calibri" charset="0"/>
              </a:rPr>
              <a:t> 500 знаков, включая пробелы)</a:t>
            </a:r>
            <a:r>
              <a:rPr lang="ru-RU" altLang="ru-RU" sz="1800" dirty="0">
                <a:latin typeface="Calibri" charset="0"/>
                <a:ea typeface="Calibri" charset="0"/>
                <a:cs typeface="Calibri" charset="0"/>
              </a:rPr>
              <a:t/>
            </a:r>
            <a:br>
              <a:rPr lang="ru-RU" altLang="ru-RU" sz="1800" dirty="0">
                <a:latin typeface="Calibri" charset="0"/>
                <a:ea typeface="Calibri" charset="0"/>
                <a:cs typeface="Calibri" charset="0"/>
              </a:rPr>
            </a:br>
            <a:endParaRPr lang="ru-RU" sz="1800" dirty="0">
              <a:latin typeface="Calibri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0888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Shape 162"/>
          <p:cNvSpPr>
            <a:spLocks noGrp="1" noChangeArrowheads="1"/>
          </p:cNvSpPr>
          <p:nvPr>
            <p:ph type="title"/>
          </p:nvPr>
        </p:nvSpPr>
        <p:spPr/>
        <p:txBody>
          <a:bodyPr lIns="91425" tIns="45700" rIns="91425" bIns="45700"/>
          <a:lstStyle/>
          <a:p>
            <a:pPr eaLnBrk="1" hangingPunct="1">
              <a:buClr>
                <a:srgbClr val="000000"/>
              </a:buClr>
              <a:buSzPts val="4400"/>
              <a:buFont typeface="Calibri" charset="0"/>
              <a:buNone/>
            </a:pPr>
            <a:endParaRPr lang="ru-RU" altLang="ru-RU">
              <a:solidFill>
                <a:srgbClr val="000000"/>
              </a:solidFill>
              <a:latin typeface="Calibri" charset="0"/>
              <a:ea typeface="宋体" charset="-122"/>
              <a:sym typeface="Calibri" charset="0"/>
            </a:endParaRPr>
          </a:p>
        </p:txBody>
      </p:sp>
      <p:sp>
        <p:nvSpPr>
          <p:cNvPr id="34818" name="Shape 163"/>
          <p:cNvSpPr>
            <a:spLocks noGrp="1" noChangeArrowheads="1"/>
          </p:cNvSpPr>
          <p:nvPr>
            <p:ph type="body" idx="1"/>
          </p:nvPr>
        </p:nvSpPr>
        <p:spPr/>
        <p:txBody>
          <a:bodyPr lIns="91425" tIns="45700" rIns="91425" bIns="45700"/>
          <a:lstStyle/>
          <a:p>
            <a:pPr indent="-50800" eaLnBrk="1" hangingPunct="1">
              <a:spcBef>
                <a:spcPct val="0"/>
              </a:spcBef>
              <a:buClr>
                <a:srgbClr val="000000"/>
              </a:buClr>
              <a:buSzPts val="2800"/>
              <a:buFont typeface="Arial" charset="0"/>
              <a:buNone/>
            </a:pPr>
            <a:endParaRPr lang="ru-RU" altLang="ru-RU">
              <a:solidFill>
                <a:srgbClr val="000000"/>
              </a:solidFill>
              <a:latin typeface="Arial" charset="0"/>
              <a:ea typeface="宋体" charset="-122"/>
              <a:sym typeface="Arial" charset="0"/>
            </a:endParaRPr>
          </a:p>
        </p:txBody>
      </p:sp>
      <p:pic>
        <p:nvPicPr>
          <p:cNvPr id="34819" name="Shape 164"/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400" y="-3175"/>
            <a:ext cx="9169400" cy="686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0" name="Shape 165"/>
          <p:cNvSpPr txBox="1">
            <a:spLocks noChangeArrowheads="1"/>
          </p:cNvSpPr>
          <p:nvPr/>
        </p:nvSpPr>
        <p:spPr bwMode="auto">
          <a:xfrm>
            <a:off x="109538" y="652463"/>
            <a:ext cx="89503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  <a:ea typeface="宋体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宋体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  <a:ea typeface="宋体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  <a:latin typeface="Arial" charset="0"/>
              <a:sym typeface="Arial" charset="0"/>
            </a:endParaRPr>
          </a:p>
        </p:txBody>
      </p:sp>
      <p:sp>
        <p:nvSpPr>
          <p:cNvPr id="166" name="Shape 166">
            <a:extLst>
              <a:ext uri="{FF2B5EF4-FFF2-40B4-BE49-F238E27FC236}"/>
            </a:extLst>
          </p:cNvPr>
          <p:cNvSpPr/>
          <p:nvPr/>
        </p:nvSpPr>
        <p:spPr>
          <a:xfrm>
            <a:off x="84138" y="811213"/>
            <a:ext cx="8950325" cy="1166812"/>
          </a:xfrm>
          <a:prstGeom prst="rect">
            <a:avLst/>
          </a:prstGeom>
          <a:noFill/>
          <a:ln>
            <a:noFill/>
          </a:ln>
        </p:spPr>
        <p:txBody>
          <a:bodyPr spcFirstLastPara="1" lIns="91425" tIns="45700" rIns="91425" bIns="45700"/>
          <a:lstStyle/>
          <a:p>
            <a:pPr marL="342900" lvl="0" indent="-342900" algn="just">
              <a:buClr>
                <a:schemeClr val="dk1"/>
              </a:buClr>
              <a:buSzPts val="1800"/>
              <a:buFont typeface="+mj-lt"/>
              <a:buAutoNum type="arabicPeriod" startAt="5"/>
              <a:defRPr/>
            </a:pPr>
            <a:r>
              <a:rPr lang="ru-RU" altLang="ru-RU" sz="1800" b="1" dirty="0" smtClean="0">
                <a:solidFill>
                  <a:schemeClr val="dk1"/>
                </a:solidFill>
                <a:latin typeface="Calibri" charset="0"/>
                <a:ea typeface="Calibri" charset="0"/>
                <a:cs typeface="Calibri" charset="0"/>
              </a:rPr>
              <a:t>Опишите за счет чего в предложенном вами материале будут достигаться </a:t>
            </a:r>
            <a:r>
              <a:rPr lang="ru-RU" altLang="ru-RU" sz="1800" b="1" dirty="0">
                <a:latin typeface="Calibri" charset="0"/>
                <a:ea typeface="宋体" charset="-122"/>
              </a:rPr>
              <a:t>антибактериальные свойства </a:t>
            </a:r>
            <a:r>
              <a:rPr lang="ru-RU" altLang="ru-RU" sz="1800" b="1" dirty="0" smtClean="0">
                <a:latin typeface="Calibri" charset="0"/>
                <a:ea typeface="宋体" charset="-122"/>
              </a:rPr>
              <a:t>материала</a:t>
            </a:r>
            <a:r>
              <a:rPr lang="ru-RU" altLang="ru-RU" sz="1800" b="1" dirty="0" smtClean="0">
                <a:solidFill>
                  <a:schemeClr val="dk1"/>
                </a:solidFill>
                <a:latin typeface="Calibri" charset="0"/>
                <a:ea typeface="Calibri" charset="0"/>
                <a:cs typeface="Calibri" charset="0"/>
              </a:rPr>
              <a:t>. Обоснуйте свой ответ.</a:t>
            </a:r>
          </a:p>
          <a:p>
            <a:pPr lvl="0" algn="just">
              <a:buClr>
                <a:schemeClr val="dk1"/>
              </a:buClr>
              <a:buSzPts val="1800"/>
              <a:defRPr/>
            </a:pPr>
            <a:r>
              <a:rPr lang="ru-RU" altLang="ru-RU" sz="1800" dirty="0" smtClean="0">
                <a:latin typeface="Calibri" charset="0"/>
                <a:ea typeface="Calibri" charset="0"/>
                <a:cs typeface="Calibri" charset="0"/>
              </a:rPr>
              <a:t>(Минимальное количество символов в ответе </a:t>
            </a:r>
            <a:r>
              <a:rPr lang="mr-IN" altLang="ru-RU" sz="1800" dirty="0" smtClean="0">
                <a:latin typeface="Calibri" charset="0"/>
                <a:ea typeface="Calibri" charset="0"/>
                <a:cs typeface="Calibri" charset="0"/>
              </a:rPr>
              <a:t>–</a:t>
            </a:r>
            <a:r>
              <a:rPr lang="ru-RU" altLang="ru-RU" sz="1800" dirty="0" smtClean="0">
                <a:latin typeface="Calibri" charset="0"/>
                <a:ea typeface="Calibri" charset="0"/>
                <a:cs typeface="Calibri" charset="0"/>
              </a:rPr>
              <a:t> 500 знаков, включая пробелы)</a:t>
            </a:r>
            <a:r>
              <a:rPr lang="ru-RU" altLang="ru-RU" sz="1800" dirty="0">
                <a:latin typeface="Calibri" charset="0"/>
                <a:ea typeface="Calibri" charset="0"/>
                <a:cs typeface="Calibri" charset="0"/>
              </a:rPr>
              <a:t/>
            </a:r>
            <a:br>
              <a:rPr lang="ru-RU" altLang="ru-RU" sz="1800" dirty="0">
                <a:latin typeface="Calibri" charset="0"/>
                <a:ea typeface="Calibri" charset="0"/>
                <a:cs typeface="Calibri" charset="0"/>
              </a:rPr>
            </a:br>
            <a:endParaRPr lang="ru-RU" sz="1800" dirty="0">
              <a:latin typeface="Calibri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7705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Shape 226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 sz="4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227" name="Shape 227"/>
          <p:cNvGraphicFramePr/>
          <p:nvPr/>
        </p:nvGraphicFramePr>
        <p:xfrm>
          <a:off x="628650" y="1825625"/>
          <a:ext cx="7886700" cy="2225100"/>
        </p:xfrm>
        <a:graphic>
          <a:graphicData uri="http://schemas.openxmlformats.org/drawingml/2006/table">
            <a:tbl>
              <a:tblPr firstRow="1" bandRow="1">
                <a:noFill/>
                <a:tableStyleId>{7F54F8CD-A54F-4CE3-BCA1-B907F8FEC3AB}</a:tableStyleId>
              </a:tblPr>
              <a:tblGrid>
                <a:gridCol w="26289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pic>
        <p:nvPicPr>
          <p:cNvPr id="228" name="Shape 2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69953" cy="6861316"/>
          </a:xfrm>
          <a:prstGeom prst="rect">
            <a:avLst/>
          </a:prstGeom>
          <a:noFill/>
          <a:ln>
            <a:noFill/>
          </a:ln>
        </p:spPr>
      </p:pic>
      <p:sp>
        <p:nvSpPr>
          <p:cNvPr id="229" name="Shape 229"/>
          <p:cNvSpPr txBox="1"/>
          <p:nvPr/>
        </p:nvSpPr>
        <p:spPr>
          <a:xfrm>
            <a:off x="109872" y="652238"/>
            <a:ext cx="8950209" cy="28623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Блок  III: «Техническое задание»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В этом блоке необходимо придумать несколько (от 3 до 5) требований к </a:t>
            </a:r>
            <a:r>
              <a:rPr lang="ru-RU" sz="1800" dirty="0" smtClean="0">
                <a:latin typeface="Calibri"/>
                <a:ea typeface="Calibri"/>
                <a:cs typeface="Calibri"/>
                <a:sym typeface="Calibri"/>
              </a:rPr>
              <a:t>предлагаемому материалу, которым он должен соответствовать</a:t>
            </a:r>
            <a:r>
              <a:rPr lang="ru-RU" sz="1800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ru-RU"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Укажите типы этих требований (пользовательские, архитектурные и функциональные). Например, </a:t>
            </a:r>
            <a:r>
              <a:rPr lang="ru-RU" sz="1800" dirty="0" smtClean="0">
                <a:latin typeface="Calibri"/>
                <a:ea typeface="Calibri"/>
                <a:cs typeface="Calibri"/>
                <a:sym typeface="Calibri"/>
              </a:rPr>
              <a:t>износостойкость </a:t>
            </a:r>
            <a:r>
              <a:rPr lang="ru-RU" sz="1800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–пользовательское требование</a:t>
            </a:r>
            <a:r>
              <a:rPr lang="ru-RU"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230" name="Shape 230"/>
          <p:cNvGraphicFramePr/>
          <p:nvPr>
            <p:extLst>
              <p:ext uri="{D42A27DB-BD31-4B8C-83A1-F6EECF244321}">
                <p14:modId xmlns:p14="http://schemas.microsoft.com/office/powerpoint/2010/main" val="125119086"/>
              </p:ext>
            </p:extLst>
          </p:nvPr>
        </p:nvGraphicFramePr>
        <p:xfrm>
          <a:off x="283750" y="2734945"/>
          <a:ext cx="8576500" cy="3566300"/>
        </p:xfrm>
        <a:graphic>
          <a:graphicData uri="http://schemas.openxmlformats.org/drawingml/2006/table">
            <a:tbl>
              <a:tblPr firstRow="1" bandRow="1">
                <a:noFill/>
                <a:tableStyleId>{157A8F13-8B4E-4F4A-AF54-B357AE9C2AF7}</a:tableStyleId>
              </a:tblPr>
              <a:tblGrid>
                <a:gridCol w="64867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5119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41592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5485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№</a:t>
                      </a: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Требование</a:t>
                      </a: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Тип</a:t>
                      </a: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035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035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035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035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035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086257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Shape 235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 sz="4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6" name="Shape 236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7" name="Shape 23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69953" cy="6861316"/>
          </a:xfrm>
          <a:prstGeom prst="rect">
            <a:avLst/>
          </a:prstGeom>
          <a:noFill/>
          <a:ln>
            <a:noFill/>
          </a:ln>
        </p:spPr>
      </p:pic>
      <p:sp>
        <p:nvSpPr>
          <p:cNvPr id="238" name="Shape 238"/>
          <p:cNvSpPr txBox="1"/>
          <p:nvPr/>
        </p:nvSpPr>
        <p:spPr>
          <a:xfrm>
            <a:off x="109872" y="652238"/>
            <a:ext cx="8950209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lang="ru-RU" sz="1800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IV Блок “О команде”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lang="ru-RU" sz="1800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ru-RU" sz="1800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1800" b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Опишите здесь роли и информацию обо всех участниках команды. Максимальное число участников в команде – 6 человек. Под каждого участника создайте свой слайд.</a:t>
            </a:r>
            <a:endParaRPr sz="1800" b="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239" name="Shape 239"/>
          <p:cNvGraphicFramePr/>
          <p:nvPr>
            <p:extLst>
              <p:ext uri="{D42A27DB-BD31-4B8C-83A1-F6EECF244321}">
                <p14:modId xmlns:p14="http://schemas.microsoft.com/office/powerpoint/2010/main" val="66342595"/>
              </p:ext>
            </p:extLst>
          </p:nvPr>
        </p:nvGraphicFramePr>
        <p:xfrm>
          <a:off x="374300" y="2009818"/>
          <a:ext cx="8395400" cy="4370490"/>
        </p:xfrm>
        <a:graphic>
          <a:graphicData uri="http://schemas.openxmlformats.org/drawingml/2006/table">
            <a:tbl>
              <a:tblPr firstRow="1" bandRow="1">
                <a:noFill/>
                <a:tableStyleId>{157A8F13-8B4E-4F4A-AF54-B357AE9C2AF7}</a:tableStyleId>
              </a:tblPr>
              <a:tblGrid>
                <a:gridCol w="41977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1977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663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/>
                        <a:t>Фамилия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663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/>
                        <a:t>Имя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663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/>
                        <a:t>Отчество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663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/>
                        <a:t>Роль в команде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663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/>
                        <a:t>Город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663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/>
                        <a:t>Образовательное учреждение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663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/>
                        <a:t>Класс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663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/>
                        <a:t>E-mail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6208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/>
                        <a:t>Предпочтительный способ связи (email, телефон, vk, skype и т.д.)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Shape 244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 sz="4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5" name="Shape 245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6" name="Shape 24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1853"/>
            <a:ext cx="9306399" cy="69140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hape 96"/>
          <p:cNvSpPr>
            <a:spLocks noGrp="1" noChangeArrowheads="1"/>
          </p:cNvSpPr>
          <p:nvPr>
            <p:ph type="title"/>
          </p:nvPr>
        </p:nvSpPr>
        <p:spPr/>
        <p:txBody>
          <a:bodyPr lIns="91425" tIns="45700" rIns="91425" bIns="45700"/>
          <a:lstStyle/>
          <a:p>
            <a:pPr eaLnBrk="1" hangingPunct="1">
              <a:buClr>
                <a:srgbClr val="000000"/>
              </a:buClr>
              <a:buSzPts val="4400"/>
              <a:buFont typeface="Calibri" charset="0"/>
              <a:buNone/>
            </a:pPr>
            <a:endParaRPr lang="ru-RU" altLang="ru-RU">
              <a:solidFill>
                <a:srgbClr val="000000"/>
              </a:solidFill>
              <a:latin typeface="Calibri" charset="0"/>
              <a:ea typeface="宋体" charset="-122"/>
              <a:sym typeface="Calibri" charset="0"/>
            </a:endParaRPr>
          </a:p>
        </p:txBody>
      </p:sp>
      <p:sp>
        <p:nvSpPr>
          <p:cNvPr id="15362" name="Shape 97"/>
          <p:cNvSpPr>
            <a:spLocks noGrp="1" noChangeArrowheads="1"/>
          </p:cNvSpPr>
          <p:nvPr>
            <p:ph type="body" idx="1"/>
          </p:nvPr>
        </p:nvSpPr>
        <p:spPr/>
        <p:txBody>
          <a:bodyPr lIns="91425" tIns="45700" rIns="91425" bIns="45700"/>
          <a:lstStyle/>
          <a:p>
            <a:pPr indent="-50800" eaLnBrk="1" hangingPunct="1">
              <a:spcBef>
                <a:spcPct val="0"/>
              </a:spcBef>
              <a:buClr>
                <a:srgbClr val="000000"/>
              </a:buClr>
              <a:buSzPts val="2800"/>
              <a:buFont typeface="Arial" charset="0"/>
              <a:buNone/>
            </a:pPr>
            <a:endParaRPr lang="ru-RU" altLang="ru-RU">
              <a:solidFill>
                <a:srgbClr val="000000"/>
              </a:solidFill>
              <a:latin typeface="Arial" charset="0"/>
              <a:ea typeface="宋体" charset="-122"/>
              <a:sym typeface="Arial" charset="0"/>
            </a:endParaRPr>
          </a:p>
        </p:txBody>
      </p:sp>
      <p:pic>
        <p:nvPicPr>
          <p:cNvPr id="15363" name="Shape 98"/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9400" cy="686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4" name="Shape 99"/>
          <p:cNvSpPr txBox="1">
            <a:spLocks noChangeArrowheads="1"/>
          </p:cNvSpPr>
          <p:nvPr/>
        </p:nvSpPr>
        <p:spPr bwMode="auto">
          <a:xfrm>
            <a:off x="462756" y="1443038"/>
            <a:ext cx="8218488" cy="397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  <a:ea typeface="宋体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宋体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  <a:ea typeface="宋体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 dirty="0" err="1"/>
              <a:t>Имплантология</a:t>
            </a:r>
            <a:r>
              <a:rPr lang="ru-RU" altLang="ru-RU" sz="1800" dirty="0"/>
              <a:t> является неотъемлемой частью современной медицины. Имплантаты используются в качестве протезов для замены утраченных органов и поврежденных участков ткани. Наиболее распространенный вид - зубные протезы, в мире ежедневно проводятся тысячи операций по их установке. Современный материал имплантата должен отвечать многим требованиям: высокие механические свойства, коррозионная стойкость и </a:t>
            </a:r>
            <a:r>
              <a:rPr lang="ru-RU" altLang="ru-RU" sz="1800" dirty="0" err="1"/>
              <a:t>биосовместимость</a:t>
            </a:r>
            <a:r>
              <a:rPr lang="ru-RU" altLang="ru-RU" sz="1800" dirty="0"/>
              <a:t>. 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 dirty="0"/>
              <a:t>Наиболее передовые материалы обладают </a:t>
            </a:r>
            <a:r>
              <a:rPr lang="ru-RU" altLang="ru-RU" sz="1800" dirty="0" err="1"/>
              <a:t>биоактивностью</a:t>
            </a:r>
            <a:r>
              <a:rPr lang="ru-RU" altLang="ru-RU" sz="1800" dirty="0"/>
              <a:t>, это способствует созданию прочного контакта между имплантатом и окружающей тканью. Но, к сожалению, все еще не разработан материал, который бы оптимально сочетал в себе биоактивные и антибактериальные свойства. И это является одной из актуальных задач современного материаловедения.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 dirty="0"/>
              <a:t>В процессе решения данного кейса </a:t>
            </a:r>
            <a:r>
              <a:rPr lang="ru-RU" altLang="ru-RU" sz="1800" dirty="0" smtClean="0"/>
              <a:t>Вам предстоит проанализировать </a:t>
            </a:r>
            <a:r>
              <a:rPr lang="ru-RU" altLang="ru-RU" sz="1800" dirty="0"/>
              <a:t>существующие способы придания антибактериальных свойств биоактивным материалам и предложить свой вариант решения этой научной задачи.</a:t>
            </a:r>
            <a:endParaRPr lang="ru-RU" altLang="ru-RU" sz="1800" dirty="0">
              <a:solidFill>
                <a:srgbClr val="000000"/>
              </a:solidFill>
              <a:latin typeface="Arial" charset="0"/>
              <a:sym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7382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 sz="4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" name="Shape 113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4" name="Shape 1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69953" cy="6861316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Shape 115"/>
          <p:cNvSpPr txBox="1"/>
          <p:nvPr/>
        </p:nvSpPr>
        <p:spPr>
          <a:xfrm>
            <a:off x="154950" y="1791335"/>
            <a:ext cx="8834100" cy="3275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НИТУ «МИСиС» – один из ведущих технических вузов страны. В университете созданы 30 лабораторий мирового уровня и 3 инжиниринговых центра, которые возглавляют ведущие ученые России и мира. Выпускники НИТУ «МИСиС» – это инженеры будущего: нанотехнологи и создатели новых материалов, повелители нейросетей и BigData, </a:t>
            </a:r>
            <a:r>
              <a:rPr lang="ru-RU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биоинженеры</a:t>
            </a:r>
            <a:r>
              <a:rPr lang="ru-RU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и покорители космических недр. Все те, кто завтра будут определять не только векторы развития науки, но и нашу повседневную жизнь. 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ru-RU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Программы двойных дипломов, практики и стажировки в лучших университетах мира и на ведущих предприятиях страны позволяют готовить специалистов мирового уровня. Выпускники находят себя в науке и бизнесе, работают в </a:t>
            </a:r>
            <a:r>
              <a:rPr lang="ru-RU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госкорпорациях</a:t>
            </a:r>
            <a:r>
              <a:rPr lang="ru-RU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создают инновационные предприятия.</a:t>
            </a:r>
            <a:endParaRPr sz="18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152749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hape 104"/>
          <p:cNvSpPr>
            <a:spLocks noGrp="1" noChangeArrowheads="1"/>
          </p:cNvSpPr>
          <p:nvPr>
            <p:ph type="title"/>
          </p:nvPr>
        </p:nvSpPr>
        <p:spPr/>
        <p:txBody>
          <a:bodyPr lIns="91425" tIns="45700" rIns="91425" bIns="45700"/>
          <a:lstStyle/>
          <a:p>
            <a:pPr eaLnBrk="1" hangingPunct="1">
              <a:buClr>
                <a:srgbClr val="000000"/>
              </a:buClr>
              <a:buSzPts val="4400"/>
              <a:buFont typeface="Calibri" charset="0"/>
              <a:buNone/>
            </a:pPr>
            <a:endParaRPr lang="ru-RU" altLang="ru-RU">
              <a:solidFill>
                <a:srgbClr val="000000"/>
              </a:solidFill>
              <a:latin typeface="Calibri" charset="0"/>
              <a:ea typeface="宋体" charset="-122"/>
              <a:sym typeface="Calibri" charset="0"/>
            </a:endParaRPr>
          </a:p>
        </p:txBody>
      </p:sp>
      <p:sp>
        <p:nvSpPr>
          <p:cNvPr id="18434" name="Shape 105"/>
          <p:cNvSpPr>
            <a:spLocks noGrp="1" noChangeArrowheads="1"/>
          </p:cNvSpPr>
          <p:nvPr>
            <p:ph type="body" idx="1"/>
          </p:nvPr>
        </p:nvSpPr>
        <p:spPr/>
        <p:txBody>
          <a:bodyPr lIns="91425" tIns="45700" rIns="91425" bIns="45700"/>
          <a:lstStyle/>
          <a:p>
            <a:pPr indent="-50800" eaLnBrk="1" hangingPunct="1">
              <a:spcBef>
                <a:spcPct val="0"/>
              </a:spcBef>
              <a:buClr>
                <a:srgbClr val="000000"/>
              </a:buClr>
              <a:buSzPts val="2800"/>
              <a:buFont typeface="Arial" charset="0"/>
              <a:buNone/>
            </a:pPr>
            <a:endParaRPr lang="ru-RU" altLang="ru-RU">
              <a:solidFill>
                <a:srgbClr val="000000"/>
              </a:solidFill>
              <a:latin typeface="Arial" charset="0"/>
              <a:ea typeface="宋体" charset="-122"/>
              <a:sym typeface="Arial" charset="0"/>
            </a:endParaRPr>
          </a:p>
        </p:txBody>
      </p:sp>
      <p:pic>
        <p:nvPicPr>
          <p:cNvPr id="18435" name="Shape 106"/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9400" cy="686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6" name="Shape 107"/>
          <p:cNvSpPr txBox="1">
            <a:spLocks noChangeArrowheads="1"/>
          </p:cNvSpPr>
          <p:nvPr/>
        </p:nvSpPr>
        <p:spPr bwMode="auto">
          <a:xfrm>
            <a:off x="141287" y="575230"/>
            <a:ext cx="8861425" cy="5707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  <a:ea typeface="宋体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宋体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  <a:ea typeface="宋体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 b="1" dirty="0">
                <a:solidFill>
                  <a:srgbClr val="000000"/>
                </a:solidFill>
                <a:sym typeface="Arial" charset="0"/>
              </a:rPr>
              <a:t>Введение:</a:t>
            </a:r>
            <a:endParaRPr lang="ru-RU" altLang="ru-RU" sz="1800" dirty="0">
              <a:solidFill>
                <a:srgbClr val="000000"/>
              </a:solidFill>
              <a:sym typeface="Arial" charset="0"/>
            </a:endParaRP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 dirty="0"/>
              <a:t>В современном мире установка имплантатов стала </a:t>
            </a:r>
            <a:r>
              <a:rPr lang="ru-RU" altLang="ru-RU" sz="1800" dirty="0" smtClean="0"/>
              <a:t>обычным </a:t>
            </a:r>
            <a:r>
              <a:rPr lang="ru-RU" altLang="ru-RU" sz="1800" dirty="0"/>
              <a:t>делом и ежедневно проводится множество операций. Материалы для имплантатов могут быть различными, </a:t>
            </a:r>
            <a:r>
              <a:rPr lang="ru-RU" altLang="ru-RU" sz="1800" dirty="0" smtClean="0"/>
              <a:t>например, это могут быть </a:t>
            </a:r>
            <a:r>
              <a:rPr lang="ru-RU" altLang="ru-RU" sz="1800" dirty="0"/>
              <a:t>классические металлы (</a:t>
            </a:r>
            <a:r>
              <a:rPr lang="en-US" altLang="ru-RU" sz="1800" dirty="0" err="1"/>
              <a:t>Ti</a:t>
            </a:r>
            <a:r>
              <a:rPr lang="en-US" altLang="ru-RU" sz="1800" dirty="0"/>
              <a:t>,</a:t>
            </a:r>
            <a:r>
              <a:rPr lang="ru-RU" altLang="ru-RU" sz="1800" dirty="0"/>
              <a:t> </a:t>
            </a:r>
            <a:r>
              <a:rPr lang="en-US" altLang="ru-RU" sz="1800" dirty="0" err="1"/>
              <a:t>Zr</a:t>
            </a:r>
            <a:r>
              <a:rPr lang="en-US" altLang="ru-RU" sz="1800" dirty="0"/>
              <a:t>, Co, </a:t>
            </a:r>
            <a:r>
              <a:rPr lang="ru-RU" altLang="ru-RU" sz="1800" dirty="0"/>
              <a:t>сталь), стекла, керамика и различные полимеры. Но основным материалом для их изготовления остается титан, так как он обладает хорошей биосовместимою с </a:t>
            </a:r>
            <a:r>
              <a:rPr lang="ru-RU" altLang="ru-RU" sz="1800" dirty="0" smtClean="0"/>
              <a:t>организмом, то </a:t>
            </a:r>
            <a:r>
              <a:rPr lang="ru-RU" altLang="ru-RU" sz="1800" dirty="0"/>
              <a:t>есть он не оказывает негативного воздействия на окружающие ткани и хорошо «приживается». Но так как требования к материалу имплантата постоянно растут, то и титан приходится модифицировать. Для улучшения свойств титановых имплантатов на них часто наносят покрытия. Методы нанесения могут быть различными и влияют на поверхность, структуру и свойства конечного покрытия. </a:t>
            </a:r>
            <a:endParaRPr lang="ru-RU" altLang="ru-RU" sz="1800" dirty="0" smtClean="0"/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 dirty="0" err="1" smtClean="0"/>
              <a:t>Биоактивность</a:t>
            </a:r>
            <a:r>
              <a:rPr lang="ru-RU" altLang="ru-RU" sz="1800" dirty="0" smtClean="0"/>
              <a:t> </a:t>
            </a:r>
            <a:r>
              <a:rPr lang="ru-RU" altLang="ru-RU" sz="1800" dirty="0"/>
              <a:t>современных материалов и покрытий обеспечивается за счет наличие в их составе гидроксиапатита (ГАП), который является основной минеральной составляющей костей (около 50 % от общей массы кости) и зубов (96 % в эмали</a:t>
            </a:r>
            <a:r>
              <a:rPr lang="ru-RU" altLang="ru-RU" sz="1800" dirty="0" smtClean="0"/>
              <a:t>). Несмотря на то, что </a:t>
            </a:r>
            <a:r>
              <a:rPr lang="ru-RU" altLang="ru-RU" sz="1800" dirty="0"/>
              <a:t>передовые исследования в медицине и материаловедении обеспечили максимальную безопасность установки имплантатов, </a:t>
            </a:r>
            <a:r>
              <a:rPr lang="ru-RU" altLang="ru-RU" sz="1800" dirty="0" smtClean="0"/>
              <a:t>до сих пор существует ряд </a:t>
            </a:r>
            <a:r>
              <a:rPr lang="ru-RU" altLang="ru-RU" sz="1800" dirty="0"/>
              <a:t>нерешенных проблем. После операции на имплантат адсорбируется множество бактерий из прилегающих тканей. Они образуют плотную пленку, с которой не справляются антибиотики. Это может вызвать возникновение воспалительных реакций и даже отторжение имплантата. </a:t>
            </a:r>
            <a:endParaRPr lang="ru-RU" altLang="ru-RU" sz="1800" dirty="0" smtClean="0"/>
          </a:p>
        </p:txBody>
      </p:sp>
    </p:spTree>
    <p:extLst>
      <p:ext uri="{BB962C8B-B14F-4D97-AF65-F5344CB8AC3E}">
        <p14:creationId xmlns:p14="http://schemas.microsoft.com/office/powerpoint/2010/main" val="18518333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hape 104"/>
          <p:cNvSpPr>
            <a:spLocks noGrp="1" noChangeArrowheads="1"/>
          </p:cNvSpPr>
          <p:nvPr>
            <p:ph type="title"/>
          </p:nvPr>
        </p:nvSpPr>
        <p:spPr/>
        <p:txBody>
          <a:bodyPr lIns="91425" tIns="45700" rIns="91425" bIns="45700"/>
          <a:lstStyle/>
          <a:p>
            <a:pPr eaLnBrk="1" hangingPunct="1">
              <a:buClr>
                <a:srgbClr val="000000"/>
              </a:buClr>
              <a:buSzPts val="4400"/>
              <a:buFont typeface="Calibri" charset="0"/>
              <a:buNone/>
            </a:pPr>
            <a:endParaRPr lang="ru-RU" altLang="ru-RU">
              <a:solidFill>
                <a:srgbClr val="000000"/>
              </a:solidFill>
              <a:latin typeface="Calibri" charset="0"/>
              <a:ea typeface="宋体" charset="-122"/>
              <a:sym typeface="Calibri" charset="0"/>
            </a:endParaRPr>
          </a:p>
        </p:txBody>
      </p:sp>
      <p:sp>
        <p:nvSpPr>
          <p:cNvPr id="18434" name="Shape 105"/>
          <p:cNvSpPr>
            <a:spLocks noGrp="1" noChangeArrowheads="1"/>
          </p:cNvSpPr>
          <p:nvPr>
            <p:ph type="body" idx="1"/>
          </p:nvPr>
        </p:nvSpPr>
        <p:spPr/>
        <p:txBody>
          <a:bodyPr lIns="91425" tIns="45700" rIns="91425" bIns="45700"/>
          <a:lstStyle/>
          <a:p>
            <a:pPr indent="-50800" eaLnBrk="1" hangingPunct="1">
              <a:spcBef>
                <a:spcPct val="0"/>
              </a:spcBef>
              <a:buClr>
                <a:srgbClr val="000000"/>
              </a:buClr>
              <a:buSzPts val="2800"/>
              <a:buFont typeface="Arial" charset="0"/>
              <a:buNone/>
            </a:pPr>
            <a:endParaRPr lang="ru-RU" altLang="ru-RU">
              <a:solidFill>
                <a:srgbClr val="000000"/>
              </a:solidFill>
              <a:latin typeface="Arial" charset="0"/>
              <a:ea typeface="宋体" charset="-122"/>
              <a:sym typeface="Arial" charset="0"/>
            </a:endParaRPr>
          </a:p>
        </p:txBody>
      </p:sp>
      <p:pic>
        <p:nvPicPr>
          <p:cNvPr id="18435" name="Shape 106"/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9400" cy="686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6" name="Shape 107"/>
          <p:cNvSpPr txBox="1">
            <a:spLocks noChangeArrowheads="1"/>
          </p:cNvSpPr>
          <p:nvPr/>
        </p:nvSpPr>
        <p:spPr bwMode="auto">
          <a:xfrm>
            <a:off x="141287" y="575230"/>
            <a:ext cx="8861425" cy="5707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  <a:ea typeface="宋体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宋体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  <a:ea typeface="宋体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 b="1" dirty="0">
                <a:solidFill>
                  <a:srgbClr val="000000"/>
                </a:solidFill>
                <a:sym typeface="Arial" charset="0"/>
              </a:rPr>
              <a:t>Введение:</a:t>
            </a:r>
            <a:endParaRPr lang="ru-RU" altLang="ru-RU" sz="1800" dirty="0">
              <a:solidFill>
                <a:srgbClr val="000000"/>
              </a:solidFill>
              <a:sym typeface="Arial" charset="0"/>
            </a:endParaRP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 dirty="0" smtClean="0"/>
              <a:t>Решение </a:t>
            </a:r>
            <a:r>
              <a:rPr lang="ru-RU" altLang="ru-RU" sz="1800" dirty="0"/>
              <a:t>этой проблемы самое очевидное – придание материалу антибактериальных свойств, но полученный материал должен сохранять </a:t>
            </a:r>
            <a:r>
              <a:rPr lang="ru-RU" altLang="ru-RU" sz="1800" dirty="0" err="1"/>
              <a:t>биоактивность</a:t>
            </a:r>
            <a:r>
              <a:rPr lang="ru-RU" altLang="ru-RU" sz="1800" dirty="0"/>
              <a:t>, т.е. быть «умным» и воздействовать только на бактерии не влияя на клетки организма</a:t>
            </a:r>
            <a:r>
              <a:rPr lang="ru-RU" altLang="ru-RU" sz="1800" dirty="0" smtClean="0"/>
              <a:t>.</a:t>
            </a: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 dirty="0"/>
              <a:t>Существует множество способов обеспечения антибактериальной активности материала. Каждый из них имеет как свои преимущества, так и недостатки. Кроме того конечный эффект зависит от способа получения материала или покрытия. На сегодняшний день </a:t>
            </a:r>
            <a:r>
              <a:rPr lang="ru-RU" altLang="ru-RU" sz="1800" dirty="0" smtClean="0"/>
              <a:t>не существует </a:t>
            </a:r>
            <a:r>
              <a:rPr lang="ru-RU" altLang="ru-RU" sz="1800" dirty="0"/>
              <a:t>оптимальной технологии придания антибактериальных свойств, которая бы удовлетворял всем потребностям и решала все существующие проблемы. </a:t>
            </a: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 dirty="0" smtClean="0"/>
              <a:t>Поэтому у Вас </a:t>
            </a:r>
            <a:r>
              <a:rPr lang="ru-RU" altLang="ru-RU" sz="1800" dirty="0"/>
              <a:t>есть уникальный шанс почувствовать себя передовыми ученными, ведущими поиск решений актуальной проблемы в области материаловедения.</a:t>
            </a:r>
            <a:endParaRPr lang="ru-RU" altLang="ru-RU" sz="1800" dirty="0">
              <a:solidFill>
                <a:srgbClr val="000000"/>
              </a:solidFill>
              <a:latin typeface="Arial" charset="0"/>
              <a:sym typeface="Arial" charset="0"/>
            </a:endParaRP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 dirty="0" smtClean="0"/>
              <a:t> </a:t>
            </a:r>
            <a:endParaRPr lang="ru-RU" altLang="ru-RU" sz="1800" dirty="0">
              <a:solidFill>
                <a:srgbClr val="000000"/>
              </a:solidFill>
              <a:latin typeface="Arial" charset="0"/>
              <a:sym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92379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hape 112"/>
          <p:cNvSpPr>
            <a:spLocks noGrp="1" noChangeArrowheads="1"/>
          </p:cNvSpPr>
          <p:nvPr>
            <p:ph type="title"/>
          </p:nvPr>
        </p:nvSpPr>
        <p:spPr/>
        <p:txBody>
          <a:bodyPr lIns="91425" tIns="45700" rIns="91425" bIns="45700"/>
          <a:lstStyle/>
          <a:p>
            <a:pPr eaLnBrk="1" hangingPunct="1">
              <a:buClr>
                <a:srgbClr val="000000"/>
              </a:buClr>
              <a:buSzPts val="4400"/>
              <a:buFont typeface="Calibri" charset="0"/>
              <a:buNone/>
            </a:pPr>
            <a:endParaRPr lang="ru-RU" altLang="ru-RU">
              <a:solidFill>
                <a:srgbClr val="000000"/>
              </a:solidFill>
              <a:latin typeface="Calibri" charset="0"/>
              <a:ea typeface="宋体" charset="-122"/>
              <a:sym typeface="Calibri" charset="0"/>
            </a:endParaRPr>
          </a:p>
        </p:txBody>
      </p:sp>
      <p:sp>
        <p:nvSpPr>
          <p:cNvPr id="22530" name="Shape 113"/>
          <p:cNvSpPr>
            <a:spLocks noGrp="1" noChangeArrowheads="1"/>
          </p:cNvSpPr>
          <p:nvPr>
            <p:ph type="body" idx="1"/>
          </p:nvPr>
        </p:nvSpPr>
        <p:spPr/>
        <p:txBody>
          <a:bodyPr lIns="91425" tIns="45700" rIns="91425" bIns="45700"/>
          <a:lstStyle/>
          <a:p>
            <a:pPr indent="-50800" eaLnBrk="1" hangingPunct="1">
              <a:spcBef>
                <a:spcPct val="0"/>
              </a:spcBef>
              <a:buClr>
                <a:srgbClr val="000000"/>
              </a:buClr>
              <a:buSzPts val="2800"/>
              <a:buFont typeface="Arial" charset="0"/>
              <a:buNone/>
            </a:pPr>
            <a:endParaRPr lang="ru-RU" altLang="ru-RU">
              <a:solidFill>
                <a:srgbClr val="000000"/>
              </a:solidFill>
              <a:latin typeface="Arial" charset="0"/>
              <a:ea typeface="宋体" charset="-122"/>
              <a:sym typeface="Arial" charset="0"/>
            </a:endParaRPr>
          </a:p>
        </p:txBody>
      </p:sp>
      <p:pic>
        <p:nvPicPr>
          <p:cNvPr id="22531" name="Shape 114"/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9400" cy="686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2" name="Shape 115"/>
          <p:cNvSpPr txBox="1">
            <a:spLocks noChangeArrowheads="1"/>
          </p:cNvSpPr>
          <p:nvPr/>
        </p:nvSpPr>
        <p:spPr bwMode="auto">
          <a:xfrm>
            <a:off x="96838" y="623888"/>
            <a:ext cx="8950325" cy="602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  <a:ea typeface="宋体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宋体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  <a:ea typeface="宋体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 b="1" dirty="0">
                <a:solidFill>
                  <a:srgbClr val="000000"/>
                </a:solidFill>
                <a:ea typeface="Calibri" charset="0"/>
                <a:cs typeface="Calibri" charset="0"/>
                <a:sym typeface="Arial" charset="0"/>
              </a:rPr>
              <a:t>Справочные материалы:</a:t>
            </a: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 dirty="0" smtClean="0">
                <a:ea typeface="Calibri" charset="0"/>
                <a:cs typeface="Calibri" charset="0"/>
              </a:rPr>
              <a:t>Интеграция </a:t>
            </a:r>
            <a:r>
              <a:rPr lang="ru-RU" altLang="ru-RU" sz="1800" dirty="0">
                <a:ea typeface="Calibri" charset="0"/>
                <a:cs typeface="Calibri" charset="0"/>
              </a:rPr>
              <a:t>имплантата в костную ткань с максимальным совпадением биохимических характеристик – </a:t>
            </a:r>
            <a:r>
              <a:rPr lang="ru-RU" altLang="ru-RU" sz="1800" dirty="0" err="1">
                <a:ea typeface="Calibri" charset="0"/>
                <a:cs typeface="Calibri" charset="0"/>
              </a:rPr>
              <a:t>биоактивностью</a:t>
            </a:r>
            <a:r>
              <a:rPr lang="ru-RU" altLang="ru-RU" sz="1800" dirty="0">
                <a:ea typeface="Calibri" charset="0"/>
                <a:cs typeface="Calibri" charset="0"/>
              </a:rPr>
              <a:t>. </a:t>
            </a:r>
            <a:r>
              <a:rPr lang="ru-RU" altLang="ru-RU" sz="1800" dirty="0" err="1">
                <a:ea typeface="Calibri" charset="0"/>
                <a:cs typeface="Calibri" charset="0"/>
              </a:rPr>
              <a:t>Биоактивность</a:t>
            </a:r>
            <a:r>
              <a:rPr lang="ru-RU" altLang="ru-RU" sz="1800" dirty="0">
                <a:ea typeface="Calibri" charset="0"/>
                <a:cs typeface="Calibri" charset="0"/>
              </a:rPr>
              <a:t> обеспечивается наличием на поверхности материала соединений схожих с неорганическими составляющими костной ткани, такими как гидроксиапатит (ГА) и </a:t>
            </a:r>
            <a:r>
              <a:rPr lang="ru-RU" altLang="ru-RU" sz="1800" dirty="0" err="1">
                <a:ea typeface="Calibri" charset="0"/>
                <a:cs typeface="Calibri" charset="0"/>
              </a:rPr>
              <a:t>трикальцийфосфат</a:t>
            </a:r>
            <a:r>
              <a:rPr lang="ru-RU" altLang="ru-RU" sz="1800" dirty="0">
                <a:ea typeface="Calibri" charset="0"/>
                <a:cs typeface="Calibri" charset="0"/>
              </a:rPr>
              <a:t> (ТКФ). На титановые имплантаты наносятся покрытия, которые улучшают его исходные свойства. </a:t>
            </a:r>
            <a:r>
              <a:rPr lang="ru-RU" altLang="ru-RU" sz="1800" dirty="0" smtClean="0">
                <a:ea typeface="Calibri" charset="0"/>
                <a:cs typeface="Calibri" charset="0"/>
              </a:rPr>
              <a:t> Подобные </a:t>
            </a:r>
            <a:r>
              <a:rPr lang="ru-RU" altLang="ru-RU" sz="1800" dirty="0">
                <a:ea typeface="Calibri" charset="0"/>
                <a:cs typeface="Calibri" charset="0"/>
              </a:rPr>
              <a:t>функции выполняет покрытие </a:t>
            </a:r>
            <a:r>
              <a:rPr lang="en-US" altLang="ru-RU" sz="1800" dirty="0" err="1">
                <a:ea typeface="Calibri" charset="0"/>
                <a:cs typeface="Calibri" charset="0"/>
              </a:rPr>
              <a:t>TiCaPCON</a:t>
            </a:r>
            <a:r>
              <a:rPr lang="ru-RU" altLang="ru-RU" sz="1800" dirty="0">
                <a:ea typeface="Calibri" charset="0"/>
                <a:cs typeface="Calibri" charset="0"/>
              </a:rPr>
              <a:t>, которое разработано научным коллективом НИТУ «</a:t>
            </a:r>
            <a:r>
              <a:rPr lang="ru-RU" altLang="ru-RU" sz="1800" dirty="0" err="1">
                <a:ea typeface="Calibri" charset="0"/>
                <a:cs typeface="Calibri" charset="0"/>
              </a:rPr>
              <a:t>МИСиС</a:t>
            </a:r>
            <a:r>
              <a:rPr lang="ru-RU" altLang="ru-RU" sz="1800" dirty="0">
                <a:ea typeface="Calibri" charset="0"/>
                <a:cs typeface="Calibri" charset="0"/>
              </a:rPr>
              <a:t>». Оно позволяет существенно повысить </a:t>
            </a:r>
            <a:r>
              <a:rPr lang="ru-RU" altLang="ru-RU" sz="1800" dirty="0" err="1">
                <a:ea typeface="Calibri" charset="0"/>
                <a:cs typeface="Calibri" charset="0"/>
              </a:rPr>
              <a:t>биоактивность</a:t>
            </a:r>
            <a:r>
              <a:rPr lang="ru-RU" altLang="ru-RU" sz="1800" dirty="0">
                <a:ea typeface="Calibri" charset="0"/>
                <a:cs typeface="Calibri" charset="0"/>
              </a:rPr>
              <a:t> титана, кроме того найдены способы придания антибактериальных свойств данному покрытию (введение серебра) и ведутся работы над новыми решениями.</a:t>
            </a: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 sz="1800" dirty="0" smtClean="0">
              <a:ea typeface="Calibri" charset="0"/>
              <a:cs typeface="Calibri" charset="0"/>
            </a:endParaRPr>
          </a:p>
          <a:p>
            <a:pPr marL="342900" indent="-342900">
              <a:lnSpc>
                <a:spcPct val="100000"/>
              </a:lnSpc>
              <a:spcBef>
                <a:spcPct val="0"/>
              </a:spcBef>
              <a:buFont typeface="Arial" charset="0"/>
              <a:buAutoNum type="arabicPeriod"/>
            </a:pPr>
            <a:r>
              <a:rPr lang="ru-RU" sz="1800" dirty="0" smtClean="0"/>
              <a:t>Биоматериалы</a:t>
            </a:r>
            <a:r>
              <a:rPr lang="ru-RU" sz="1800" dirty="0"/>
              <a:t>, </a:t>
            </a:r>
            <a:r>
              <a:rPr lang="ru-RU" sz="1800" dirty="0" err="1"/>
              <a:t>биосовместимость</a:t>
            </a:r>
            <a:r>
              <a:rPr lang="ru-RU" sz="1800" dirty="0"/>
              <a:t>, биодеградация, терминология, определения и </a:t>
            </a:r>
            <a:r>
              <a:rPr lang="ru-RU" sz="1800" dirty="0" smtClean="0"/>
              <a:t>классификация </a:t>
            </a:r>
            <a:r>
              <a:rPr lang="ru-RU" sz="1800" dirty="0"/>
              <a:t>(</a:t>
            </a:r>
            <a:r>
              <a:rPr lang="en-US" altLang="ru-RU" sz="1800" dirty="0">
                <a:ea typeface="Calibri" charset="0"/>
                <a:cs typeface="Calibri" charset="0"/>
                <a:hlinkClick r:id="rId4"/>
              </a:rPr>
              <a:t>http://bone</a:t>
            </a:r>
            <a:r>
              <a:rPr lang="ru-RU" altLang="ru-RU" sz="1800" dirty="0">
                <a:ea typeface="Calibri" charset="0"/>
                <a:cs typeface="Calibri" charset="0"/>
                <a:hlinkClick r:id="rId4"/>
              </a:rPr>
              <a:t>-</a:t>
            </a:r>
            <a:r>
              <a:rPr lang="en-US" altLang="ru-RU" sz="1800" dirty="0">
                <a:ea typeface="Calibri" charset="0"/>
                <a:cs typeface="Calibri" charset="0"/>
                <a:hlinkClick r:id="rId4"/>
              </a:rPr>
              <a:t>surgery.ru/view/biomaterialy_biosovmestimost_biodegradaciya_terminologiya_opredeleniya_i_kl/</a:t>
            </a:r>
            <a:r>
              <a:rPr lang="ru-RU" altLang="ru-RU" sz="1800" dirty="0" smtClean="0">
                <a:ea typeface="Calibri" charset="0"/>
                <a:cs typeface="Calibri" charset="0"/>
              </a:rPr>
              <a:t>)</a:t>
            </a:r>
            <a:endParaRPr lang="ru-RU" sz="1800" dirty="0" smtClean="0"/>
          </a:p>
          <a:p>
            <a:pPr marL="342900" indent="-342900">
              <a:lnSpc>
                <a:spcPct val="100000"/>
              </a:lnSpc>
              <a:spcBef>
                <a:spcPct val="0"/>
              </a:spcBef>
              <a:buAutoNum type="arabicPeriod"/>
            </a:pPr>
            <a:r>
              <a:rPr lang="ru-RU" sz="1800" dirty="0" smtClean="0"/>
              <a:t>Классификация материалов по взаимодействию с организмом (</a:t>
            </a:r>
            <a:r>
              <a:rPr lang="en-US" sz="1800" dirty="0">
                <a:hlinkClick r:id="rId5"/>
              </a:rPr>
              <a:t>http://</a:t>
            </a:r>
            <a:r>
              <a:rPr lang="en-US" sz="1800" dirty="0" smtClean="0">
                <a:hlinkClick r:id="rId5"/>
              </a:rPr>
              <a:t>www.ispms.ru/files/Publications/sharkeev_2013/pdf/2_1.pdf</a:t>
            </a:r>
            <a:r>
              <a:rPr lang="ru-RU" sz="1800" dirty="0" smtClean="0"/>
              <a:t>)</a:t>
            </a:r>
          </a:p>
          <a:p>
            <a:pPr marL="342900" indent="-342900">
              <a:lnSpc>
                <a:spcPct val="100000"/>
              </a:lnSpc>
              <a:spcBef>
                <a:spcPct val="0"/>
              </a:spcBef>
              <a:buAutoNum type="arabicPeriod"/>
            </a:pPr>
            <a:r>
              <a:rPr lang="ru-RU" sz="1800" dirty="0" smtClean="0"/>
              <a:t>Антибактериальные свойства ионов серебра (</a:t>
            </a:r>
            <a:r>
              <a:rPr lang="en-US" altLang="ru-RU" sz="1800" dirty="0" smtClean="0">
                <a:ea typeface="Calibri" charset="0"/>
                <a:cs typeface="Calibri" charset="0"/>
                <a:hlinkClick r:id="rId6"/>
              </a:rPr>
              <a:t>https</a:t>
            </a:r>
            <a:r>
              <a:rPr lang="en-US" altLang="ru-RU" sz="1800" dirty="0">
                <a:ea typeface="Calibri" charset="0"/>
                <a:cs typeface="Calibri" charset="0"/>
                <a:hlinkClick r:id="rId6"/>
              </a:rPr>
              <a:t>://</a:t>
            </a:r>
            <a:r>
              <a:rPr lang="en-US" altLang="ru-RU" sz="1800" dirty="0" smtClean="0">
                <a:ea typeface="Calibri" charset="0"/>
                <a:cs typeface="Calibri" charset="0"/>
                <a:hlinkClick r:id="rId6"/>
              </a:rPr>
              <a:t>ochevidnoe-neveroyatnoe.ru/news/details/105</a:t>
            </a:r>
            <a:r>
              <a:rPr lang="ru-RU" altLang="ru-RU" sz="1800" dirty="0" smtClean="0">
                <a:ea typeface="Calibri" charset="0"/>
                <a:cs typeface="Calibri" charset="0"/>
              </a:rPr>
              <a:t>)</a:t>
            </a:r>
          </a:p>
          <a:p>
            <a:pPr marL="342900" indent="-342900">
              <a:lnSpc>
                <a:spcPct val="100000"/>
              </a:lnSpc>
              <a:spcBef>
                <a:spcPct val="0"/>
              </a:spcBef>
              <a:buFont typeface="Arial" charset="0"/>
              <a:buAutoNum type="arabicPeriod"/>
            </a:pPr>
            <a:r>
              <a:rPr lang="ru-RU" altLang="ru-RU" sz="1800" dirty="0" smtClean="0">
                <a:ea typeface="Calibri" charset="0"/>
                <a:cs typeface="Calibri" charset="0"/>
              </a:rPr>
              <a:t>Современные биоматериалы (</a:t>
            </a:r>
            <a:r>
              <a:rPr lang="en-US" altLang="ru-RU" sz="1800" dirty="0">
                <a:ea typeface="Calibri" charset="0"/>
                <a:cs typeface="Calibri" charset="0"/>
                <a:hlinkClick r:id="rId7"/>
              </a:rPr>
              <a:t>http://</a:t>
            </a:r>
            <a:r>
              <a:rPr lang="en-US" altLang="ru-RU" sz="1800" dirty="0" smtClean="0">
                <a:ea typeface="Calibri" charset="0"/>
                <a:cs typeface="Calibri" charset="0"/>
                <a:hlinkClick r:id="rId7"/>
              </a:rPr>
              <a:t>www.chem.msu.su/rus/teaching/materials/biomaterials.pdf</a:t>
            </a:r>
            <a:r>
              <a:rPr lang="ru-RU" altLang="ru-RU" sz="1800" dirty="0" smtClean="0">
                <a:ea typeface="Calibri" charset="0"/>
                <a:cs typeface="Calibri" charset="0"/>
              </a:rPr>
              <a:t>)</a:t>
            </a:r>
            <a:endParaRPr lang="ru-RU" altLang="ru-RU" sz="1800" dirty="0">
              <a:ea typeface="Calibri" charset="0"/>
              <a:cs typeface="Calibri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 sz="1800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 b="1" dirty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endParaRPr lang="ru-RU" altLang="ru-RU" sz="1800" dirty="0">
              <a:solidFill>
                <a:srgbClr val="000000"/>
              </a:solidFill>
              <a:latin typeface="Arial" charset="0"/>
              <a:sym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96229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hape 120"/>
          <p:cNvSpPr>
            <a:spLocks noGrp="1" noChangeArrowheads="1"/>
          </p:cNvSpPr>
          <p:nvPr>
            <p:ph type="title"/>
          </p:nvPr>
        </p:nvSpPr>
        <p:spPr/>
        <p:txBody>
          <a:bodyPr lIns="91425" tIns="45700" rIns="91425" bIns="45700"/>
          <a:lstStyle/>
          <a:p>
            <a:pPr eaLnBrk="1" hangingPunct="1">
              <a:buClr>
                <a:srgbClr val="000000"/>
              </a:buClr>
              <a:buSzPts val="4400"/>
              <a:buFont typeface="Calibri" charset="0"/>
              <a:buNone/>
            </a:pPr>
            <a:endParaRPr lang="ru-RU" altLang="ru-RU">
              <a:solidFill>
                <a:srgbClr val="000000"/>
              </a:solidFill>
              <a:latin typeface="Calibri" charset="0"/>
              <a:ea typeface="宋体" charset="-122"/>
              <a:sym typeface="Calibri" charset="0"/>
            </a:endParaRPr>
          </a:p>
        </p:txBody>
      </p:sp>
      <p:sp>
        <p:nvSpPr>
          <p:cNvPr id="24578" name="Shape 121"/>
          <p:cNvSpPr>
            <a:spLocks noGrp="1" noChangeArrowheads="1"/>
          </p:cNvSpPr>
          <p:nvPr>
            <p:ph type="body" idx="1"/>
          </p:nvPr>
        </p:nvSpPr>
        <p:spPr/>
        <p:txBody>
          <a:bodyPr lIns="91425" tIns="45700" rIns="91425" bIns="45700"/>
          <a:lstStyle/>
          <a:p>
            <a:pPr indent="-50800" eaLnBrk="1" hangingPunct="1">
              <a:spcBef>
                <a:spcPct val="0"/>
              </a:spcBef>
              <a:buClr>
                <a:srgbClr val="000000"/>
              </a:buClr>
              <a:buSzPts val="2800"/>
              <a:buFont typeface="Arial" charset="0"/>
              <a:buNone/>
            </a:pPr>
            <a:endParaRPr lang="ru-RU" altLang="ru-RU">
              <a:solidFill>
                <a:srgbClr val="000000"/>
              </a:solidFill>
              <a:latin typeface="Arial" charset="0"/>
              <a:ea typeface="宋体" charset="-122"/>
              <a:sym typeface="Arial" charset="0"/>
            </a:endParaRPr>
          </a:p>
        </p:txBody>
      </p:sp>
      <p:pic>
        <p:nvPicPr>
          <p:cNvPr id="24579" name="Shape 122"/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9400" cy="686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0" name="Shape 123"/>
          <p:cNvSpPr txBox="1">
            <a:spLocks noChangeArrowheads="1"/>
          </p:cNvSpPr>
          <p:nvPr/>
        </p:nvSpPr>
        <p:spPr bwMode="auto">
          <a:xfrm>
            <a:off x="96838" y="683671"/>
            <a:ext cx="8950325" cy="590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  <a:ea typeface="宋体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宋体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  <a:ea typeface="宋体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 b="1" dirty="0">
                <a:solidFill>
                  <a:srgbClr val="000000"/>
                </a:solidFill>
                <a:sym typeface="Arial" charset="0"/>
              </a:rPr>
              <a:t>Проектная задача </a:t>
            </a:r>
            <a:r>
              <a:rPr lang="ru-RU" altLang="ru-RU" sz="1800" b="1" dirty="0" smtClean="0">
                <a:solidFill>
                  <a:srgbClr val="000000"/>
                </a:solidFill>
                <a:sym typeface="Arial" charset="0"/>
              </a:rPr>
              <a:t>кейса:</a:t>
            </a:r>
            <a:endParaRPr lang="ru-RU" altLang="ru-RU" sz="1800" dirty="0" smtClean="0">
              <a:solidFill>
                <a:srgbClr val="000000"/>
              </a:solidFill>
              <a:sym typeface="Arial" charset="0"/>
            </a:endParaRPr>
          </a:p>
          <a:p>
            <a:pPr marL="342900" indent="-342900" algn="just" eaLnBrk="1" hangingPunct="1">
              <a:lnSpc>
                <a:spcPct val="100000"/>
              </a:lnSpc>
              <a:spcBef>
                <a:spcPct val="0"/>
              </a:spcBef>
              <a:buFont typeface="+mj-lt"/>
              <a:buAutoNum type="arabicPeriod"/>
            </a:pPr>
            <a:r>
              <a:rPr lang="ru-RU" altLang="ru-RU" sz="1800" dirty="0" smtClean="0"/>
              <a:t>Проанализировать </a:t>
            </a:r>
            <a:r>
              <a:rPr lang="ru-RU" altLang="ru-RU" sz="1800" dirty="0"/>
              <a:t>существующие способы достижения антибактериальных (бактерицидных) свойств у биоактивных материалов и выделить основные преимущества и недостатки каждого из способов обеспечения антибактериальной </a:t>
            </a:r>
            <a:r>
              <a:rPr lang="ru-RU" altLang="ru-RU" sz="1800" dirty="0" smtClean="0"/>
              <a:t>активности.</a:t>
            </a:r>
          </a:p>
          <a:p>
            <a:pPr marL="342900" indent="-342900" algn="just" eaLnBrk="1" hangingPunct="1">
              <a:lnSpc>
                <a:spcPct val="100000"/>
              </a:lnSpc>
              <a:spcBef>
                <a:spcPct val="0"/>
              </a:spcBef>
              <a:buFont typeface="+mj-lt"/>
              <a:buAutoNum type="arabicPeriod"/>
            </a:pPr>
            <a:r>
              <a:rPr lang="ru-RU" altLang="ru-RU" sz="1800" dirty="0" smtClean="0"/>
              <a:t>На </a:t>
            </a:r>
            <a:r>
              <a:rPr lang="ru-RU" altLang="ru-RU" sz="1800" dirty="0"/>
              <a:t>основе изученных данных предложить свои подходы придания антибактериальных свойств биоактивным материалам.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AutoNum type="arabicPeriod"/>
            </a:pPr>
            <a:endParaRPr lang="ru-RU" altLang="ru-RU" sz="1800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 dirty="0"/>
              <a:t> </a:t>
            </a:r>
          </a:p>
          <a:p>
            <a:pPr lvl="0">
              <a:spcBef>
                <a:spcPts val="0"/>
              </a:spcBef>
              <a:buNone/>
            </a:pPr>
            <a:r>
              <a:rPr lang="ru-RU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Требования и факты, которые необходимо учесть при решении проектной задачи </a:t>
            </a:r>
            <a:r>
              <a:rPr lang="ru-RU" sz="18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кейса:</a:t>
            </a:r>
            <a:endParaRPr lang="ru-RU" sz="1800" dirty="0" smtClean="0"/>
          </a:p>
          <a:p>
            <a:pPr marL="285750" lvl="0" indent="-285750">
              <a:spcBef>
                <a:spcPts val="0"/>
              </a:spcBef>
              <a:buFontTx/>
              <a:buChar char="-"/>
            </a:pPr>
            <a:r>
              <a:rPr lang="ru-RU" altLang="ru-RU" sz="1800" dirty="0" smtClean="0"/>
              <a:t>в </a:t>
            </a:r>
            <a:r>
              <a:rPr lang="ru-RU" altLang="ru-RU" sz="1800" dirty="0"/>
              <a:t>ходе решения кейса должно быть проанализировано не менее 3 существенно отличающихся способов обеспечения антибактериальной активности</a:t>
            </a:r>
            <a:r>
              <a:rPr lang="ru-RU" altLang="ru-RU" sz="1800" dirty="0" smtClean="0"/>
              <a:t>;</a:t>
            </a:r>
          </a:p>
          <a:p>
            <a:pPr marL="285750" lvl="0" indent="-285750">
              <a:spcBef>
                <a:spcPts val="0"/>
              </a:spcBef>
              <a:buFontTx/>
              <a:buChar char="-"/>
            </a:pPr>
            <a:r>
              <a:rPr lang="ru-RU" altLang="ru-RU" sz="1800" dirty="0" smtClean="0"/>
              <a:t>необходимо </a:t>
            </a:r>
            <a:r>
              <a:rPr lang="ru-RU" altLang="ru-RU" sz="1800" dirty="0"/>
              <a:t>рассматривать только те технологии и подходы, которые неоднократно подтвердили свою эффективность против различных </a:t>
            </a:r>
            <a:r>
              <a:rPr lang="ru-RU" altLang="ru-RU" sz="1800" dirty="0" smtClean="0"/>
              <a:t>бактерий;</a:t>
            </a:r>
          </a:p>
          <a:p>
            <a:pPr marL="285750" lvl="0" indent="-285750">
              <a:spcBef>
                <a:spcPts val="0"/>
              </a:spcBef>
              <a:buFontTx/>
              <a:buChar char="-"/>
            </a:pPr>
            <a:r>
              <a:rPr lang="ru-RU" altLang="ru-RU" sz="1800" dirty="0" smtClean="0"/>
              <a:t>решение </a:t>
            </a:r>
            <a:r>
              <a:rPr lang="ru-RU" altLang="ru-RU" sz="1800" dirty="0"/>
              <a:t>должно учитывать уровень технологической готовности каждого из способов обеспечения антибактериальной активности.</a:t>
            </a:r>
          </a:p>
        </p:txBody>
      </p:sp>
    </p:spTree>
    <p:extLst>
      <p:ext uri="{BB962C8B-B14F-4D97-AF65-F5344CB8AC3E}">
        <p14:creationId xmlns:p14="http://schemas.microsoft.com/office/powerpoint/2010/main" val="10002831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 sz="4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" name="Shape 157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8" name="Shape 15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69953" cy="6861316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Shape 159"/>
          <p:cNvSpPr txBox="1"/>
          <p:nvPr/>
        </p:nvSpPr>
        <p:spPr>
          <a:xfrm>
            <a:off x="109872" y="652238"/>
            <a:ext cx="8950209" cy="28623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Описание решения: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Вот мы и добрались до описания решения кейса, этот раздел включает в себя 3 блока.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Вам </a:t>
            </a:r>
            <a:r>
              <a:rPr lang="ru-RU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необходимо ответить на вопросы, ответы </a:t>
            </a:r>
            <a:r>
              <a:rPr lang="ru-RU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записывайте </a:t>
            </a:r>
            <a:r>
              <a:rPr lang="ru-RU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сразу в этой же презентации под вопросом. Что делать, если не хватает места? Смело </a:t>
            </a:r>
            <a:r>
              <a:rPr lang="ru-RU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создавайте новое</a:t>
            </a:r>
            <a:r>
              <a:rPr lang="ru-RU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Главное, не </a:t>
            </a:r>
            <a:r>
              <a:rPr lang="ru-RU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меняйте </a:t>
            </a:r>
            <a:r>
              <a:rPr lang="ru-RU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последовательность слайдов, формулировку вопросов и </a:t>
            </a:r>
            <a:r>
              <a:rPr lang="ru-RU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используйте </a:t>
            </a:r>
            <a:r>
              <a:rPr lang="ru-RU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шрифт </a:t>
            </a:r>
            <a:r>
              <a:rPr lang="ru-RU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Calibri</a:t>
            </a:r>
            <a:r>
              <a:rPr lang="ru-RU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18-го размера.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Внимательно </a:t>
            </a:r>
            <a:r>
              <a:rPr lang="ru-RU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изучите </a:t>
            </a:r>
            <a:r>
              <a:rPr lang="ru-RU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информацию о компании, проектную задачу и справочные материалы. </a:t>
            </a:r>
            <a:r>
              <a:rPr lang="ru-RU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Помните, </a:t>
            </a:r>
            <a:r>
              <a:rPr lang="ru-RU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что от того, насколько </a:t>
            </a:r>
            <a:r>
              <a:rPr lang="ru-RU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подробно Вы описываете </a:t>
            </a:r>
            <a:r>
              <a:rPr lang="ru-RU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решение, зависит то, насколько успешным будет решение. Удачи!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770232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 sz="4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" name="Shape 165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6" name="Shape 16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69953" cy="6861316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Shape 167"/>
          <p:cNvSpPr txBox="1"/>
          <p:nvPr/>
        </p:nvSpPr>
        <p:spPr>
          <a:xfrm>
            <a:off x="193791" y="882490"/>
            <a:ext cx="8950209" cy="31393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Блок </a:t>
            </a:r>
            <a:r>
              <a:rPr lang="ru-RU" sz="1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</a:t>
            </a:r>
            <a:r>
              <a:rPr lang="ru-RU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«Проверочный вопрос»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Давайте проверим, как вы поняли тему кейса. Ответьте на поставленный вопрос</a:t>
            </a:r>
            <a:r>
              <a:rPr lang="ru-RU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lang="ru-RU" sz="1800" dirty="0">
              <a:solidFill>
                <a:schemeClr val="dk1"/>
              </a:solidFill>
              <a:latin typeface="Calibri"/>
              <a:cs typeface="Calibri"/>
              <a:sym typeface="Calibri"/>
            </a:endParaRPr>
          </a:p>
          <a:p>
            <a:endParaRPr lang="ru-RU" sz="1800" dirty="0">
              <a:solidFill>
                <a:schemeClr val="dk1"/>
              </a:solidFill>
              <a:latin typeface="Calibri"/>
              <a:cs typeface="Calibri"/>
            </a:endParaRPr>
          </a:p>
          <a:p>
            <a:r>
              <a:rPr lang="ru-RU" altLang="ru-RU" sz="1800" dirty="0" smtClean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Можно ли использовать </a:t>
            </a:r>
            <a:r>
              <a:rPr lang="ru-RU" sz="1800" dirty="0">
                <a:latin typeface="Calibri" charset="0"/>
                <a:ea typeface="Calibri" charset="0"/>
                <a:cs typeface="Calibri" charset="0"/>
              </a:rPr>
              <a:t>серебряные </a:t>
            </a:r>
            <a:r>
              <a:rPr lang="ru-RU" sz="1800" dirty="0" err="1">
                <a:latin typeface="Calibri" charset="0"/>
                <a:ea typeface="Calibri" charset="0"/>
                <a:cs typeface="Calibri" charset="0"/>
              </a:rPr>
              <a:t>наночастицы</a:t>
            </a:r>
            <a:r>
              <a:rPr lang="ru-RU" sz="1800" dirty="0">
                <a:latin typeface="Calibri" charset="0"/>
                <a:ea typeface="Calibri" charset="0"/>
                <a:cs typeface="Calibri" charset="0"/>
              </a:rPr>
              <a:t>, </a:t>
            </a:r>
            <a:r>
              <a:rPr lang="ru-RU" sz="1800" dirty="0" smtClean="0">
                <a:latin typeface="Calibri" charset="0"/>
                <a:ea typeface="Calibri" charset="0"/>
                <a:cs typeface="Calibri" charset="0"/>
              </a:rPr>
              <a:t>у которых отсутствует возможность </a:t>
            </a:r>
            <a:r>
              <a:rPr lang="ru-RU" sz="1800" dirty="0">
                <a:latin typeface="Calibri" charset="0"/>
                <a:ea typeface="Calibri" charset="0"/>
                <a:cs typeface="Calibri" charset="0"/>
              </a:rPr>
              <a:t>образовывать </a:t>
            </a:r>
            <a:r>
              <a:rPr lang="ru-RU" sz="1800" dirty="0" smtClean="0">
                <a:latin typeface="Calibri" charset="0"/>
                <a:ea typeface="Calibri" charset="0"/>
                <a:cs typeface="Calibri" charset="0"/>
              </a:rPr>
              <a:t>ионы</a:t>
            </a:r>
            <a:r>
              <a:rPr lang="ru-RU" altLang="ru-RU" sz="1800" dirty="0" smtClean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, для </a:t>
            </a:r>
            <a:r>
              <a:rPr lang="ru-RU" altLang="ru-RU" sz="1800" dirty="0" smtClean="0">
                <a:latin typeface="Calibri" charset="0"/>
                <a:ea typeface="Calibri" charset="0"/>
                <a:cs typeface="Calibri" charset="0"/>
              </a:rPr>
              <a:t>придания </a:t>
            </a:r>
            <a:r>
              <a:rPr lang="ru-RU" altLang="ru-RU" sz="1800" dirty="0">
                <a:latin typeface="Calibri" charset="0"/>
                <a:ea typeface="Calibri" charset="0"/>
                <a:cs typeface="Calibri" charset="0"/>
              </a:rPr>
              <a:t>антибактериальных </a:t>
            </a:r>
            <a:r>
              <a:rPr lang="ru-RU" altLang="ru-RU" sz="1800" dirty="0" smtClean="0">
                <a:latin typeface="Calibri" charset="0"/>
                <a:ea typeface="Calibri" charset="0"/>
                <a:cs typeface="Calibri" charset="0"/>
              </a:rPr>
              <a:t>свойств </a:t>
            </a:r>
            <a:r>
              <a:rPr lang="ru-RU" altLang="ru-RU" sz="1800" dirty="0" smtClean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титановым имплантатам? Обоснуйте свой ответ.</a:t>
            </a:r>
            <a:endParaRPr sz="1800" dirty="0">
              <a:solidFill>
                <a:schemeClr val="tx1"/>
              </a:solidFill>
              <a:latin typeface="Calibri" charset="0"/>
              <a:ea typeface="Calibri" charset="0"/>
              <a:cs typeface="Calibri" charset="0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ru-RU" sz="1800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1800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ru-RU" sz="1800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800" b="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380</TotalTime>
  <Words>1273</Words>
  <Application>Microsoft Macintosh PowerPoint</Application>
  <PresentationFormat>Экран (4:3)</PresentationFormat>
  <Paragraphs>98</Paragraphs>
  <Slides>17</Slides>
  <Notes>17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1" baseType="lpstr">
      <vt:lpstr>Calibri</vt:lpstr>
      <vt:lpstr>宋体</vt:lpstr>
      <vt:lpstr>Arial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15.0039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пользователь Microsoft Office</cp:lastModifiedBy>
  <cp:revision>35</cp:revision>
  <dcterms:modified xsi:type="dcterms:W3CDTF">2018-03-14T12:59:50Z</dcterms:modified>
</cp:coreProperties>
</file>