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1" r:id="rId4"/>
    <p:sldId id="262" r:id="rId5"/>
    <p:sldId id="283" r:id="rId6"/>
    <p:sldId id="265" r:id="rId7"/>
    <p:sldId id="268" r:id="rId8"/>
    <p:sldId id="278" r:id="rId9"/>
    <p:sldId id="269" r:id="rId10"/>
    <p:sldId id="270" r:id="rId11"/>
    <p:sldId id="271" r:id="rId12"/>
    <p:sldId id="279" r:id="rId13"/>
    <p:sldId id="280" r:id="rId14"/>
    <p:sldId id="281" r:id="rId15"/>
    <p:sldId id="282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4" autoAdjust="0"/>
    <p:restoredTop sz="94346"/>
  </p:normalViewPr>
  <p:slideViewPr>
    <p:cSldViewPr snapToGrid="0">
      <p:cViewPr varScale="1">
        <p:scale>
          <a:sx n="98" d="100"/>
          <a:sy n="98" d="100"/>
        </p:scale>
        <p:origin x="22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02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CN" smtClean="0"/>
              <a:t>Образец подзаголовка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0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0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0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0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0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2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dirty="0" smtClean="0"/>
              <a:t>Вставка рисунка</a:t>
            </a:r>
            <a:endParaRPr lang="en-US" dirty="0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lang="zh-CN" altLang="en-US" smtClean="0"/>
              <a:t>2018/2/15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 dirty="0"/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65" y="0"/>
            <a:ext cx="970075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37865" y="5400633"/>
            <a:ext cx="9385126" cy="138499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Разработка концепции высотного здания как элемента </a:t>
            </a:r>
            <a:r>
              <a:rPr lang="ru-RU" sz="2800" dirty="0">
                <a:solidFill>
                  <a:schemeClr val="bg1"/>
                </a:solidFill>
              </a:rPr>
              <a:t>вертикального </a:t>
            </a:r>
            <a:r>
              <a:rPr lang="ru-RU" sz="2800" dirty="0" smtClean="0">
                <a:solidFill>
                  <a:schemeClr val="bg1"/>
                </a:solidFill>
              </a:rPr>
              <a:t>города для архитектурной мастерской </a:t>
            </a:r>
            <a:r>
              <a:rPr lang="en-US" sz="2800" dirty="0">
                <a:solidFill>
                  <a:schemeClr val="bg1"/>
                </a:solidFill>
              </a:rPr>
              <a:t>SPEECH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Заголовок 104870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05" name="Объект 104870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0" name="Рисунок 209716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07" name="TextBox 1048706"/>
          <p:cNvSpPr txBox="1"/>
          <p:nvPr/>
        </p:nvSpPr>
        <p:spPr>
          <a:xfrm>
            <a:off x="109872" y="652238"/>
            <a:ext cx="8811679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Блок II: «Описание решения кейса»</a:t>
            </a:r>
            <a:endParaRPr lang="ru-RU" dirty="0"/>
          </a:p>
          <a:p>
            <a:r>
              <a:rPr lang="ru-RU" dirty="0"/>
              <a:t>В этом блоке описывается основное решение кейса. Не забудь учесть Требования и факты от заказчика кейса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b="1" dirty="0" smtClean="0"/>
              <a:t>Для создания концепции высотного здания вертикального города будущего проанализируйте 3 современных небоскреба, которые считаете наиболее высокотехнологичными не менее, чем по 3-м характеристикам и сравните  их между собой. Выберите из их числа здание с наиболее оптимальной конструкцией и планировкой. Обоснуйте свой выбор. Не забудьте указать, какие именно здания вы сравнивали</a:t>
            </a:r>
            <a:endParaRPr lang="ru-RU"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4194308" name="Таблица 41943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967026"/>
              </p:ext>
            </p:extLst>
          </p:nvPr>
        </p:nvGraphicFramePr>
        <p:xfrm>
          <a:off x="235424" y="3686548"/>
          <a:ext cx="8673152" cy="2832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288"/>
                <a:gridCol w="2168288"/>
                <a:gridCol w="2168288"/>
                <a:gridCol w="2168288"/>
              </a:tblGrid>
              <a:tr h="708148"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/>
                        <a:t>Характеристика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 smtClean="0"/>
                        <a:t>Небоскреб</a:t>
                      </a:r>
                      <a:r>
                        <a:rPr lang="en-US" altLang="ru-RU" dirty="0" smtClean="0"/>
                        <a:t> </a:t>
                      </a:r>
                      <a:r>
                        <a:rPr lang="ru-RU" altLang="en-US" dirty="0"/>
                        <a:t>№</a:t>
                      </a:r>
                      <a:r>
                        <a:rPr lang="en-US" altLang="ru-RU" dirty="0"/>
                        <a:t>1</a:t>
                      </a: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 smtClean="0"/>
                        <a:t>Небоскреб</a:t>
                      </a:r>
                      <a:r>
                        <a:rPr lang="en-US" altLang="ru-RU" dirty="0" smtClean="0"/>
                        <a:t> </a:t>
                      </a:r>
                      <a:r>
                        <a:rPr lang="ru-RU" altLang="en-US" dirty="0"/>
                        <a:t>№</a:t>
                      </a:r>
                      <a:r>
                        <a:rPr lang="en-US" altLang="ru-RU" dirty="0"/>
                        <a:t>2</a:t>
                      </a: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 smtClean="0"/>
                        <a:t>Небоскреб</a:t>
                      </a:r>
                      <a:r>
                        <a:rPr lang="en-US" altLang="ru-RU" dirty="0" smtClean="0"/>
                        <a:t> </a:t>
                      </a:r>
                      <a:r>
                        <a:rPr lang="ru-RU" altLang="en-US" dirty="0"/>
                        <a:t>№</a:t>
                      </a:r>
                      <a:r>
                        <a:rPr lang="en-US" altLang="ru-RU" dirty="0"/>
                        <a:t>3</a:t>
                      </a:r>
                      <a:endParaRPr lang="ru-RU" altLang="en-US" dirty="0"/>
                    </a:p>
                  </a:txBody>
                  <a:tcPr/>
                </a:tc>
              </a:tr>
              <a:tr h="708148"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708148"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708148"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Заголовок 10487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11" name="Объект 10487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2" name="Рисунок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5953" y="-3316"/>
            <a:ext cx="9169953" cy="6861316"/>
          </a:xfrm>
          <a:prstGeom prst="rect">
            <a:avLst/>
          </a:prstGeom>
        </p:spPr>
      </p:pic>
      <p:sp>
        <p:nvSpPr>
          <p:cNvPr id="1048713" name="TextBox 1048712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872" y="1002131"/>
            <a:ext cx="8950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2"/>
            </a:pPr>
            <a:r>
              <a:rPr lang="ru-RU" b="1" dirty="0" smtClean="0"/>
              <a:t>Приведите </a:t>
            </a:r>
            <a:r>
              <a:rPr lang="ru-RU" b="1" dirty="0"/>
              <a:t>не менее </a:t>
            </a:r>
            <a:r>
              <a:rPr lang="ru-RU" b="1" dirty="0" smtClean="0"/>
              <a:t>5 основных функциональных зон предлагаемого вами небоскреба. Обоснуйте ответ</a:t>
            </a:r>
            <a:r>
              <a:rPr lang="ru-RU" b="1" dirty="0"/>
              <a:t>: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Заголовок 10487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11" name="Объект 10487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2" name="Рисунок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72" y="0"/>
            <a:ext cx="9169953" cy="6861316"/>
          </a:xfrm>
          <a:prstGeom prst="rect">
            <a:avLst/>
          </a:prstGeom>
        </p:spPr>
      </p:pic>
      <p:sp>
        <p:nvSpPr>
          <p:cNvPr id="1048713" name="TextBox 1048712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872" y="1002131"/>
            <a:ext cx="8950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3. Как будет обеспечиваться 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</a:t>
            </a:r>
            <a:r>
              <a:rPr lang="ru-RU" b="1" dirty="0" smtClean="0"/>
              <a:t>проектируемого </a:t>
            </a:r>
            <a:r>
              <a:rPr lang="ru-RU" b="1" dirty="0" smtClean="0"/>
              <a:t>небоскреба</a:t>
            </a:r>
            <a:r>
              <a:rPr lang="ru-RU" b="1" dirty="0" smtClean="0"/>
              <a:t>? Можно ли сделать его энергонезависимым? Обоснуйте свой ответ:</a:t>
            </a:r>
            <a:endParaRPr lang="ru-RU" b="1" dirty="0"/>
          </a:p>
          <a:p>
            <a:pPr algn="just"/>
            <a:r>
              <a:rPr lang="ru-RU" dirty="0" smtClean="0"/>
              <a:t>(Минимальное количество символов в ответе - 350 знаков, включая </a:t>
            </a:r>
            <a:r>
              <a:rPr lang="ru-RU" dirty="0" smtClean="0"/>
              <a:t>пробелы)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935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Заголовок 10487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11" name="Объект 10487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2" name="Рисунок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5953" y="-3316"/>
            <a:ext cx="9169953" cy="6861316"/>
          </a:xfrm>
          <a:prstGeom prst="rect">
            <a:avLst/>
          </a:prstGeom>
        </p:spPr>
      </p:pic>
      <p:sp>
        <p:nvSpPr>
          <p:cNvPr id="1048713" name="TextBox 1048712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872" y="939350"/>
            <a:ext cx="8950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 startAt="4"/>
            </a:pPr>
            <a:r>
              <a:rPr lang="ru-RU" b="1" dirty="0" smtClean="0"/>
              <a:t>Предложите оптимальную форму здания. Обоснуйте свой ответ:</a:t>
            </a:r>
          </a:p>
          <a:p>
            <a:pPr algn="just"/>
            <a:r>
              <a:rPr lang="ru-RU" dirty="0" smtClean="0"/>
              <a:t>(</a:t>
            </a:r>
            <a:r>
              <a:rPr lang="ru-RU" dirty="0"/>
              <a:t>Минимальное количество символов в ответе - 350 знаков, включая </a:t>
            </a:r>
            <a:r>
              <a:rPr lang="ru-RU" dirty="0" smtClean="0"/>
              <a:t>пробелы)</a:t>
            </a:r>
            <a:endParaRPr lang="ru-RU" dirty="0"/>
          </a:p>
          <a:p>
            <a:pPr marL="342900" indent="-342900" algn="just">
              <a:buAutoNum type="arabicPeriod" startAt="4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62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Заголовок 10487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11" name="Объект 10487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2" name="Рисунок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5953" y="-3316"/>
            <a:ext cx="9169953" cy="6861316"/>
          </a:xfrm>
          <a:prstGeom prst="rect">
            <a:avLst/>
          </a:prstGeom>
        </p:spPr>
      </p:pic>
      <p:sp>
        <p:nvSpPr>
          <p:cNvPr id="1048713" name="TextBox 1048712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872" y="1002131"/>
            <a:ext cx="8950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5. Какие конструкционные материалы будут преобладать </a:t>
            </a:r>
            <a:r>
              <a:rPr lang="ru-RU" b="1" dirty="0" smtClean="0"/>
              <a:t>при строительстве вашего </a:t>
            </a:r>
            <a:r>
              <a:rPr lang="ru-RU" b="1" dirty="0" smtClean="0"/>
              <a:t>здания </a:t>
            </a:r>
            <a:r>
              <a:rPr lang="ru-RU" b="1" dirty="0" smtClean="0"/>
              <a:t>и почему?  </a:t>
            </a:r>
          </a:p>
          <a:p>
            <a:pPr algn="just"/>
            <a:r>
              <a:rPr lang="ru-RU" dirty="0"/>
              <a:t>(Минимальное количество символов в ответе - 350 знаков, включая </a:t>
            </a:r>
            <a:r>
              <a:rPr lang="ru-RU" dirty="0" smtClean="0"/>
              <a:t>пробелы)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8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Заголовок 104870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11" name="Объект 10487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2" name="Рисунок 209717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5953" y="-3316"/>
            <a:ext cx="9169953" cy="6861316"/>
          </a:xfrm>
          <a:prstGeom prst="rect">
            <a:avLst/>
          </a:prstGeom>
        </p:spPr>
      </p:pic>
      <p:sp>
        <p:nvSpPr>
          <p:cNvPr id="1048713" name="TextBox 1048712"/>
          <p:cNvSpPr txBox="1"/>
          <p:nvPr/>
        </p:nvSpPr>
        <p:spPr>
          <a:xfrm>
            <a:off x="109872" y="652238"/>
            <a:ext cx="895020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sz="1800" b="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895" y="876341"/>
            <a:ext cx="8950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6. Назовите 3 причины, почему предлагаемая концепция здания вертикального города будет особенно востребована и привлекательна для жизни и </a:t>
            </a:r>
            <a:r>
              <a:rPr lang="ru-RU" b="1" dirty="0" smtClean="0"/>
              <a:t>работы жителей города.</a:t>
            </a:r>
            <a:endParaRPr lang="ru-RU" b="1" dirty="0" smtClean="0"/>
          </a:p>
          <a:p>
            <a:pPr algn="just"/>
            <a:r>
              <a:rPr lang="ru-RU" dirty="0"/>
              <a:t>(Минимальное количество символов в ответе - 350 знаков, включая </a:t>
            </a:r>
            <a:r>
              <a:rPr lang="ru-RU" dirty="0" smtClean="0"/>
              <a:t>пробелы)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9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Заголовок 10487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400124"/>
              </p:ext>
            </p:extLst>
          </p:nvPr>
        </p:nvGraphicFramePr>
        <p:xfrm>
          <a:off x="628650" y="1825625"/>
          <a:ext cx="78867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97176" name="Рисунок 209717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25" name="TextBox 1048724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Блок  III: «Техническое задание</a:t>
            </a:r>
            <a:r>
              <a:rPr lang="ru-RU" b="1" dirty="0" smtClean="0">
                <a:solidFill>
                  <a:srgbClr val="000000"/>
                </a:solidFill>
              </a:rPr>
              <a:t>»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r>
              <a:rPr lang="ru-RU" dirty="0">
                <a:solidFill>
                  <a:srgbClr val="000000"/>
                </a:solidFill>
              </a:rPr>
              <a:t>В этом блоке </a:t>
            </a:r>
            <a:r>
              <a:rPr lang="ru-RU" dirty="0" smtClean="0">
                <a:solidFill>
                  <a:srgbClr val="000000"/>
                </a:solidFill>
              </a:rPr>
              <a:t>необходимо </a:t>
            </a:r>
            <a:r>
              <a:rPr lang="ru-RU" dirty="0">
                <a:solidFill>
                  <a:srgbClr val="000000"/>
                </a:solidFill>
              </a:rPr>
              <a:t>придумать несколько (от 3 до 5) </a:t>
            </a:r>
            <a:r>
              <a:rPr lang="ru-RU" dirty="0" smtClean="0">
                <a:solidFill>
                  <a:srgbClr val="000000"/>
                </a:solidFill>
              </a:rPr>
              <a:t>требований к архитектуре и конструкции вашего небоскреба, которые необходимо учесть при его проектирование. </a:t>
            </a:r>
            <a:r>
              <a:rPr lang="ru-RU" dirty="0">
                <a:solidFill>
                  <a:srgbClr val="000000"/>
                </a:solidFill>
              </a:rPr>
              <a:t>Укажите типы этих требований (пользовательские, архитектурные и функциональные). </a:t>
            </a:r>
            <a:r>
              <a:rPr lang="ru-RU" dirty="0" smtClean="0">
                <a:solidFill>
                  <a:srgbClr val="000000"/>
                </a:solidFill>
              </a:rPr>
              <a:t>Например, количество лифтов в здании должно быть не менее 60 – архитектурное </a:t>
            </a:r>
            <a:r>
              <a:rPr lang="ru-RU" dirty="0">
                <a:solidFill>
                  <a:srgbClr val="000000"/>
                </a:solidFill>
              </a:rPr>
              <a:t>требование.</a:t>
            </a: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926061"/>
              </p:ext>
            </p:extLst>
          </p:nvPr>
        </p:nvGraphicFramePr>
        <p:xfrm>
          <a:off x="296728" y="2938145"/>
          <a:ext cx="8576496" cy="3566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685"/>
                <a:gridCol w="4511890"/>
                <a:gridCol w="3415921"/>
              </a:tblGrid>
              <a:tr h="548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Требование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Тип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 smtClean="0">
                          <a:latin typeface="+mn-lt"/>
                        </a:rPr>
                        <a:t>1</a:t>
                      </a:r>
                      <a:endParaRPr lang="ru-RU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 smtClean="0">
                          <a:latin typeface="+mn-lt"/>
                        </a:rPr>
                        <a:t>2</a:t>
                      </a:r>
                      <a:endParaRPr lang="ru-RU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 smtClean="0">
                          <a:latin typeface="+mn-lt"/>
                        </a:rPr>
                        <a:t>3</a:t>
                      </a:r>
                      <a:endParaRPr lang="ru-RU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 smtClean="0">
                          <a:latin typeface="+mn-lt"/>
                        </a:rPr>
                        <a:t>4</a:t>
                      </a:r>
                      <a:endParaRPr lang="ru-RU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dirty="0">
                        <a:latin typeface="+mn-lt"/>
                      </a:endParaRPr>
                    </a:p>
                  </a:txBody>
                  <a:tcPr/>
                </a:tc>
              </a:tr>
              <a:tr h="603543">
                <a:tc>
                  <a:txBody>
                    <a:bodyPr/>
                    <a:lstStyle/>
                    <a:p>
                      <a:pPr algn="ctr"/>
                      <a:r>
                        <a:rPr lang="ru-RU" altLang="en-US" dirty="0" smtClean="0">
                          <a:latin typeface="+mn-lt"/>
                        </a:rPr>
                        <a:t>5</a:t>
                      </a:r>
                      <a:endParaRPr lang="ru-RU" altLang="en-US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alt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Заголовок 10487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31" name="Объект 10487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8" name="Рисунок 209717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33" name="TextBox 1048732"/>
          <p:cNvSpPr txBox="1"/>
          <p:nvPr/>
        </p:nvSpPr>
        <p:spPr>
          <a:xfrm>
            <a:off x="109872" y="652238"/>
            <a:ext cx="8950209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IV Блок “О команде</a:t>
            </a:r>
            <a:r>
              <a:rPr lang="ru-RU" sz="1800" b="1" dirty="0" smtClean="0">
                <a:solidFill>
                  <a:srgbClr val="000000"/>
                </a:solidFill>
              </a:rPr>
              <a:t>”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</a:rPr>
              <a:t>
</a:t>
            </a:r>
            <a:r>
              <a:rPr lang="ru-RU" sz="1800" b="0" dirty="0">
                <a:solidFill>
                  <a:srgbClr val="000000"/>
                </a:solidFill>
              </a:rPr>
              <a:t>Опишите здесь роли и информацию обо всех участников команды. Максимальное число участников в команде – 6 человек</a:t>
            </a:r>
            <a:r>
              <a:rPr lang="ru-RU" sz="1800" b="0" dirty="0" smtClean="0">
                <a:solidFill>
                  <a:srgbClr val="000000"/>
                </a:solidFill>
              </a:rPr>
              <a:t>. Под каждого участника создайте свой слайд.</a:t>
            </a:r>
            <a:endParaRPr lang="ru-RU" sz="1800" b="0" dirty="0">
              <a:solidFill>
                <a:srgbClr val="000000"/>
              </a:solidFill>
            </a:endParaRPr>
          </a:p>
        </p:txBody>
      </p:sp>
      <p:graphicFrame>
        <p:nvGraphicFramePr>
          <p:cNvPr id="4194327" name="Таблица 41943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634149"/>
              </p:ext>
            </p:extLst>
          </p:nvPr>
        </p:nvGraphicFramePr>
        <p:xfrm>
          <a:off x="374312" y="1941256"/>
          <a:ext cx="8395376" cy="4508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7688"/>
                <a:gridCol w="4197688"/>
              </a:tblGrid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Фамилия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Имя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Отчество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Роль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в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команде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Образовательное</a:t>
                      </a:r>
                      <a:r>
                        <a:rPr lang="en-US" altLang="ru-RU" dirty="0"/>
                        <a:t> </a:t>
                      </a:r>
                      <a:r>
                        <a:rPr lang="ru-RU" altLang="en-US" dirty="0"/>
                        <a:t>учреждение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en-US" altLang="ru-RU" dirty="0"/>
                        <a:t>E-mail</a:t>
                      </a: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  <a:tr h="483604">
                <a:tc>
                  <a:txBody>
                    <a:bodyPr/>
                    <a:lstStyle/>
                    <a:p>
                      <a:r>
                        <a:rPr lang="ru-RU" altLang="en-US" dirty="0"/>
                        <a:t>Предпочтительный способ связи (email, телефон, vk, skype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Заголовок 10487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735" name="Объект 104873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79" name="Рисунок 209717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3"/>
            <a:ext cx="9306399" cy="69140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Заголовок 10486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50" name="Объект 104864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54" name="Рисунок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60" name="TextBox 1048659"/>
          <p:cNvSpPr txBox="1"/>
          <p:nvPr/>
        </p:nvSpPr>
        <p:spPr>
          <a:xfrm>
            <a:off x="151539" y="2828836"/>
            <a:ext cx="8840922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</a:rPr>
              <a:t>Ты видишь город будущего таким, как новые кварталы Токио, Гонконга или Шанхая,-городом небоскребов. У тебя захватывает дух от современной архитектуры? Предложи свою концепцию зданий вертикального города будущего, отвечающего всем требованиям и потребностям современного человека. 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Заголовок 10486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59" name="Объект 104865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56" name="Рисунок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61" name="TextBox 1048660"/>
          <p:cNvSpPr txBox="1"/>
          <p:nvPr/>
        </p:nvSpPr>
        <p:spPr>
          <a:xfrm>
            <a:off x="154953" y="1443841"/>
            <a:ext cx="8834095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ru-RU" b="1" dirty="0"/>
              <a:t>SPEECH</a:t>
            </a:r>
            <a:r>
              <a:rPr lang="ru-RU" dirty="0"/>
              <a:t> – архитектурное бюро, одна из крупнейших и наиболее успешных проектных организаций в России. Основано в 2006 году архитекторами Сергеем </a:t>
            </a:r>
            <a:r>
              <a:rPr lang="ru-RU" dirty="0" err="1"/>
              <a:t>Чобаном</a:t>
            </a:r>
            <a:r>
              <a:rPr lang="ru-RU" dirty="0"/>
              <a:t> и Сергеем Кузнецовым.</a:t>
            </a:r>
            <a:r>
              <a:rPr lang="ru-RU" b="1" dirty="0"/>
              <a:t> </a:t>
            </a:r>
            <a:r>
              <a:rPr lang="ru-RU" dirty="0" smtClean="0"/>
              <a:t>Специализируется </a:t>
            </a:r>
            <a:r>
              <a:rPr lang="ru-RU" dirty="0"/>
              <a:t>на проектировании зданий и комплексов разного функционального назначения, разработке градостроительных концепций, а также создании интерьерных решений. </a:t>
            </a:r>
            <a:r>
              <a:rPr lang="ru-RU" dirty="0" smtClean="0"/>
              <a:t>Проекты </a:t>
            </a:r>
            <a:r>
              <a:rPr lang="ru-RU" dirty="0"/>
              <a:t>бюро SPEECH реализованы во многих городах России (в Москве, Санкт-Петербурге, Сочи, Казани, Нижнем  Новгороде и др.), а также за рубежом (Берлин, Милан, Венеция, Минск и др</a:t>
            </a:r>
            <a:r>
              <a:rPr lang="ru-RU" dirty="0" smtClean="0"/>
              <a:t>.). В </a:t>
            </a:r>
            <a:r>
              <a:rPr lang="ru-RU" dirty="0"/>
              <a:t>настоящий момент численность компании составляет порядка 200 человек, среди которых не только архитекторы, но и конструкторы, инженеры, менеджеры проектов: объединение в одной команде различных специалистов позволяет SPEECH разрабатывать комплексные решения и участвовать во всех стадиях работы над проектом любой сложности.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Заголовок 10486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65" name="Объект 104866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58" name="Рисунок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609" y="767514"/>
            <a:ext cx="88987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Введение:</a:t>
            </a:r>
          </a:p>
          <a:p>
            <a:pPr algn="just"/>
            <a:r>
              <a:rPr lang="ru-RU" dirty="0" smtClean="0"/>
              <a:t>    В 2009 </a:t>
            </a:r>
            <a:r>
              <a:rPr lang="ru-RU" dirty="0"/>
              <a:t>году была преодолена историческая веха: впервые за всю историю человечества численность городского населения </a:t>
            </a:r>
            <a:r>
              <a:rPr lang="ru-RU" dirty="0" smtClean="0"/>
              <a:t>сравнялась </a:t>
            </a:r>
            <a:r>
              <a:rPr lang="ru-RU" dirty="0"/>
              <a:t>с численностью </a:t>
            </a:r>
            <a:r>
              <a:rPr lang="ru-RU" dirty="0" smtClean="0"/>
              <a:t>сельского. А данные, полученные в </a:t>
            </a:r>
            <a:r>
              <a:rPr lang="ru-RU" dirty="0"/>
              <a:t>2011 года показали, что на середину 2010 года в городских поселениях проживало почти 3,6 миллиарда человек, или 51% от общей численности населения мира</a:t>
            </a:r>
            <a:r>
              <a:rPr lang="ru-RU" dirty="0" smtClean="0"/>
              <a:t>. И эта тенденция нарастает.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Многие люди хотят жить вблизи культурных и экономических центров, рядом с развитой инфраструктурой. Но в больших городах возникают проблемы с транспортной удаленностью новых частей города от центра и  друг от друга. К тому же стоимость земли в больших городах быстро растет и размещать новые объекты инфраструктуры и увеличивать плотность жителей в них становится все сложнее и дороже. Таким образом становится выгоднее увеличивать этажность и размещать инфраструктуру </a:t>
            </a:r>
            <a:r>
              <a:rPr lang="ru-RU" dirty="0" smtClean="0"/>
              <a:t>вертикально. Небоскребы</a:t>
            </a:r>
            <a:r>
              <a:rPr lang="ru-RU" dirty="0" smtClean="0"/>
              <a:t>, как вид архитектурных сооружений появился достаточно давно. Например, Эмпайр-стейт-билдинг был построен в 1931 году. Но совсем недавно появилась новая концепция вертикального строительства, предполагающая размещение в здании не только жилых и офисных площадей, но и всего необходимого для жизни от генерации электроэнергии до производства продуктов питания.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Заголовок 10486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79" name="Объект 104867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62" name="Рисунок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81" name="TextBox 1048680"/>
          <p:cNvSpPr txBox="1"/>
          <p:nvPr/>
        </p:nvSpPr>
        <p:spPr>
          <a:xfrm>
            <a:off x="109871" y="818106"/>
            <a:ext cx="895020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Справочные материалы: 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919" y="1276002"/>
            <a:ext cx="90860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«</a:t>
            </a:r>
            <a:r>
              <a:rPr lang="ru-RU" b="1" dirty="0"/>
              <a:t>Башня Федерация</a:t>
            </a:r>
            <a:r>
              <a:rPr lang="ru-RU" dirty="0"/>
              <a:t>» </a:t>
            </a:r>
            <a:r>
              <a:rPr lang="ru-RU" dirty="0" smtClean="0"/>
              <a:t>—</a:t>
            </a:r>
            <a:r>
              <a:rPr lang="ru-RU" dirty="0"/>
              <a:t> два </a:t>
            </a:r>
            <a:r>
              <a:rPr lang="ru-RU" dirty="0" smtClean="0"/>
              <a:t>сверхсовременных небоскреба </a:t>
            </a:r>
            <a:r>
              <a:rPr lang="ru-RU" dirty="0"/>
              <a:t>Башня «Запад» — это 62 этажа и 243 метра, а «Восток» — 374 </a:t>
            </a:r>
            <a:r>
              <a:rPr lang="ru-RU" dirty="0" smtClean="0"/>
              <a:t>метра</a:t>
            </a:r>
            <a:r>
              <a:rPr lang="ru-RU" dirty="0"/>
              <a:t>, 97 </a:t>
            </a:r>
            <a:r>
              <a:rPr lang="ru-RU" dirty="0" err="1" smtClean="0"/>
              <a:t>этажей,являющаяся</a:t>
            </a:r>
            <a:r>
              <a:rPr lang="ru-RU" dirty="0" smtClean="0"/>
              <a:t> самым высоким небоскребом </a:t>
            </a:r>
            <a:r>
              <a:rPr lang="ru-RU" dirty="0"/>
              <a:t>Европы 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Комплекс </a:t>
            </a:r>
            <a:r>
              <a:rPr lang="ru-RU" dirty="0"/>
              <a:t>оснащен высокоскоростными лифтами, автоматизированной системой вентиляции и кондиционирования, </a:t>
            </a:r>
            <a:r>
              <a:rPr lang="ru-RU" dirty="0" err="1"/>
              <a:t>энергоэффективными</a:t>
            </a:r>
            <a:r>
              <a:rPr lang="ru-RU" dirty="0"/>
              <a:t> окнами, обеспечивающими комфортное пребывание в помещении, и другими инновационными технологиями.</a:t>
            </a:r>
          </a:p>
          <a:p>
            <a:r>
              <a:rPr lang="ru-RU" dirty="0"/>
              <a:t>При возведении «Башни Федерация» применены практически все </a:t>
            </a:r>
            <a:r>
              <a:rPr lang="ru-RU" dirty="0" err="1"/>
              <a:t>энергоэффективные</a:t>
            </a:r>
            <a:r>
              <a:rPr lang="ru-RU" dirty="0"/>
              <a:t> технологии, используемые в мировом строительстве</a:t>
            </a:r>
          </a:p>
          <a:p>
            <a:endParaRPr lang="ru-RU" dirty="0" smtClean="0"/>
          </a:p>
          <a:p>
            <a:r>
              <a:rPr lang="ru-RU" dirty="0" smtClean="0"/>
              <a:t>Технические</a:t>
            </a:r>
            <a:r>
              <a:rPr lang="ru-RU" dirty="0"/>
              <a:t> </a:t>
            </a:r>
            <a:r>
              <a:rPr lang="ru-RU" dirty="0" smtClean="0"/>
              <a:t>особенности: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строительстве использовался использован </a:t>
            </a:r>
            <a:r>
              <a:rPr lang="ru-RU" dirty="0"/>
              <a:t>бетон класса B90, прочность которого в два раза превышает прочность </a:t>
            </a:r>
            <a:r>
              <a:rPr lang="ru-RU" dirty="0" smtClean="0"/>
              <a:t>обычного;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Устойчивость </a:t>
            </a:r>
            <a:r>
              <a:rPr lang="ru-RU" dirty="0"/>
              <a:t>обоих зданий обеспечивается за счет мощного бетонного ядра, имеющего в основании стены толщиной 1,4 </a:t>
            </a:r>
            <a:r>
              <a:rPr lang="ru-RU" dirty="0" smtClean="0"/>
              <a:t>метра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Через </a:t>
            </a:r>
            <a:r>
              <a:rPr lang="ru-RU" dirty="0"/>
              <a:t>каждые 25-30 этажей в небоскребах комплекса «Башня Федерация» расположены </a:t>
            </a:r>
            <a:r>
              <a:rPr lang="ru-RU" dirty="0" err="1"/>
              <a:t>аутригерные</a:t>
            </a:r>
            <a:r>
              <a:rPr lang="ru-RU" dirty="0"/>
              <a:t> этажи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0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Заголовок 10486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79" name="Объект 104867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62" name="Рисунок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17" y="788104"/>
            <a:ext cx="8277582" cy="5815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93" name="Объект 10486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95" name="TextBox 1048694"/>
          <p:cNvSpPr txBox="1"/>
          <p:nvPr/>
        </p:nvSpPr>
        <p:spPr>
          <a:xfrm>
            <a:off x="109872" y="652238"/>
            <a:ext cx="8950209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Проектная задача кейса:</a:t>
            </a:r>
            <a:endParaRPr lang="ru-RU" dirty="0"/>
          </a:p>
          <a:p>
            <a:pPr algn="just"/>
            <a:r>
              <a:rPr lang="ru-RU" dirty="0"/>
              <a:t>1. Проанализировать </a:t>
            </a:r>
            <a:r>
              <a:rPr lang="ru-RU" dirty="0" smtClean="0"/>
              <a:t>существующие подходы к планировке, компонентам инфраструктуры и сервисам, которые могут быть размещены в высотных зданиях. </a:t>
            </a:r>
            <a:r>
              <a:rPr lang="ru-RU" dirty="0"/>
              <a:t>(</a:t>
            </a:r>
            <a:r>
              <a:rPr lang="ru-RU" dirty="0" smtClean="0"/>
              <a:t>Например, создание вертикальных ферм)</a:t>
            </a:r>
            <a:endParaRPr lang="ru-RU" dirty="0"/>
          </a:p>
          <a:p>
            <a:pPr algn="just"/>
            <a:r>
              <a:rPr lang="ru-RU" dirty="0"/>
              <a:t>2. </a:t>
            </a:r>
            <a:r>
              <a:rPr lang="ru-RU" dirty="0" smtClean="0"/>
              <a:t>Предложить собственную концепцию здания вертикального города, удовлетворяющего всем потребительским требованиям человека.</a:t>
            </a:r>
            <a:endParaRPr lang="ru-RU" dirty="0"/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Требования и факты, которые необходимо учесть при решении проектной задачи кейса: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необходимо определить оптимальную высоту и количество этажей в здании;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необходимо </a:t>
            </a:r>
            <a:r>
              <a:rPr lang="ru-RU" dirty="0"/>
              <a:t>определить </a:t>
            </a:r>
            <a:r>
              <a:rPr lang="ru-RU" dirty="0" smtClean="0"/>
              <a:t>основное назначение небоскреба;</a:t>
            </a:r>
          </a:p>
          <a:p>
            <a:pPr marL="285750" indent="-285750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ертикальный город должен быть </a:t>
            </a:r>
            <a:r>
              <a:rPr lang="ru-RU" dirty="0" err="1" smtClean="0"/>
              <a:t>энергоэффективным</a:t>
            </a:r>
            <a:r>
              <a:rPr lang="ru-RU" dirty="0"/>
              <a:t> </a:t>
            </a:r>
            <a:r>
              <a:rPr lang="ru-RU" dirty="0" smtClean="0"/>
              <a:t>и по возможности энергонезависимым;</a:t>
            </a:r>
          </a:p>
          <a:p>
            <a:pPr marL="285750" indent="-285750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ертикальный город должен быть востребованным, т.е. функционировать 24/7;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ертикальный город будет </a:t>
            </a:r>
            <a:r>
              <a:rPr lang="ru-RU" dirty="0" smtClean="0"/>
              <a:t>расположен </a:t>
            </a:r>
            <a:r>
              <a:rPr lang="ru-RU" dirty="0" smtClean="0"/>
              <a:t>в Москве.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Заголовок 10486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93" name="Объект 104869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695" name="TextBox 1048694"/>
          <p:cNvSpPr txBox="1"/>
          <p:nvPr/>
        </p:nvSpPr>
        <p:spPr>
          <a:xfrm>
            <a:off x="109872" y="652238"/>
            <a:ext cx="8950209" cy="28623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Описание </a:t>
            </a:r>
            <a:r>
              <a:rPr lang="ru-RU" b="1" dirty="0"/>
              <a:t>решения:</a:t>
            </a:r>
            <a:endParaRPr lang="ru-RU" dirty="0"/>
          </a:p>
          <a:p>
            <a:r>
              <a:rPr lang="ru-RU" dirty="0"/>
              <a:t>Вот мы и добрались до описания решения кейса, этот раздел включает в себя 3 блока.</a:t>
            </a:r>
          </a:p>
          <a:p>
            <a:r>
              <a:rPr lang="ru-RU" dirty="0" smtClean="0"/>
              <a:t>Тебе </a:t>
            </a:r>
            <a:r>
              <a:rPr lang="ru-RU" dirty="0"/>
              <a:t>необходимо ответить на </a:t>
            </a:r>
            <a:r>
              <a:rPr lang="ru-RU" dirty="0" smtClean="0"/>
              <a:t>вопросы, ответы записывай сразу в этой же презентации под вопросом. Что делать, </a:t>
            </a:r>
            <a:r>
              <a:rPr lang="ru-RU" dirty="0"/>
              <a:t>если не хватает </a:t>
            </a:r>
            <a:r>
              <a:rPr lang="ru-RU" dirty="0" smtClean="0"/>
              <a:t>места? Смело создавай новый. Главное, не меняй последовательность слайдов, формулировку вопросов и используй шрифт </a:t>
            </a:r>
            <a:r>
              <a:rPr lang="en-US" dirty="0" smtClean="0"/>
              <a:t>Calibri </a:t>
            </a:r>
            <a:r>
              <a:rPr lang="ru-RU" dirty="0" smtClean="0"/>
              <a:t>18-го размера.</a:t>
            </a:r>
          </a:p>
          <a:p>
            <a:r>
              <a:rPr lang="ru-RU" dirty="0" smtClean="0"/>
              <a:t>Внимательно изучи информацию о компании, проектную задачу и справочные материалы. Помни</a:t>
            </a:r>
            <a:r>
              <a:rPr lang="ru-RU" dirty="0"/>
              <a:t>, что от того, насколько подробно ты описываешь решение, зависит то, насколько успешным будет решение</a:t>
            </a:r>
            <a:r>
              <a:rPr lang="ru-RU" dirty="0" smtClean="0"/>
              <a:t>. Удачи!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98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Заголовок 10486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99" name="Объект 104869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97168" name="Рисунок 209716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953" cy="6861316"/>
          </a:xfrm>
          <a:prstGeom prst="rect">
            <a:avLst/>
          </a:prstGeom>
        </p:spPr>
      </p:pic>
      <p:sp>
        <p:nvSpPr>
          <p:cNvPr id="1048701" name="TextBox 1048700"/>
          <p:cNvSpPr txBox="1"/>
          <p:nvPr/>
        </p:nvSpPr>
        <p:spPr>
          <a:xfrm>
            <a:off x="219744" y="1027907"/>
            <a:ext cx="8950209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/>
              <a:t>Блок I: «Проверочный вопрос</a:t>
            </a:r>
            <a:r>
              <a:rPr lang="ru-RU" b="1" dirty="0" smtClean="0"/>
              <a:t>»</a:t>
            </a:r>
          </a:p>
          <a:p>
            <a:endParaRPr lang="ru-RU" dirty="0"/>
          </a:p>
          <a:p>
            <a:r>
              <a:rPr lang="ru-RU" dirty="0"/>
              <a:t>Д</a:t>
            </a:r>
            <a:r>
              <a:rPr lang="ru-RU" dirty="0" smtClean="0"/>
              <a:t>авай </a:t>
            </a:r>
            <a:r>
              <a:rPr lang="ru-RU" dirty="0"/>
              <a:t>проверим, как ты понял тему кейса. Ответь на поставленный вопрос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 smtClean="0"/>
              <a:t>Назовите не менее 2х способов обеспечения сейсмической устойчивости высотных зданий? </a:t>
            </a:r>
            <a:r>
              <a:rPr lang="ru-RU" dirty="0" smtClean="0"/>
              <a:t>Обоснуйте, </a:t>
            </a:r>
            <a:r>
              <a:rPr lang="ru-RU" dirty="0" smtClean="0"/>
              <a:t>почему именно эти способы необходимо использовать при постройке вертикального города в Москве.</a:t>
            </a:r>
          </a:p>
          <a:p>
            <a:endParaRPr lang="ru-RU" dirty="0" smtClean="0"/>
          </a:p>
          <a:p>
            <a:r>
              <a:rPr lang="ru-RU" sz="1800" b="1" dirty="0">
                <a:solidFill>
                  <a:srgbClr val="000000"/>
                </a:solidFill>
              </a:rPr>
              <a:t>
</a:t>
            </a:r>
            <a:endParaRPr lang="ru-RU" sz="1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896</Words>
  <Application>Microsoft Macintosh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Times New Roman</vt:lpstr>
      <vt:lpstr>宋体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 Larionova</dc:creator>
  <cp:lastModifiedBy>пользователь Microsoft Office</cp:lastModifiedBy>
  <cp:revision>19</cp:revision>
  <dcterms:created xsi:type="dcterms:W3CDTF">2015-05-12T03:36:16Z</dcterms:created>
  <dcterms:modified xsi:type="dcterms:W3CDTF">2018-02-14T21:14:02Z</dcterms:modified>
</cp:coreProperties>
</file>