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61" r:id="rId4"/>
    <p:sldId id="285" r:id="rId5"/>
    <p:sldId id="286" r:id="rId6"/>
    <p:sldId id="296" r:id="rId7"/>
    <p:sldId id="297" r:id="rId8"/>
    <p:sldId id="287" r:id="rId9"/>
    <p:sldId id="288" r:id="rId10"/>
    <p:sldId id="289" r:id="rId11"/>
    <p:sldId id="290" r:id="rId12"/>
    <p:sldId id="292" r:id="rId13"/>
    <p:sldId id="295" r:id="rId14"/>
    <p:sldId id="293" r:id="rId15"/>
    <p:sldId id="298" r:id="rId16"/>
    <p:sldId id="291" r:id="rId17"/>
    <p:sldId id="294" r:id="rId18"/>
    <p:sldId id="275" r:id="rId19"/>
    <p:sldId id="27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4" autoAdjust="0"/>
    <p:restoredTop sz="94375"/>
  </p:normalViewPr>
  <p:slideViewPr>
    <p:cSldViewPr snapToGrid="0">
      <p:cViewPr varScale="1">
        <p:scale>
          <a:sx n="76" d="100"/>
          <a:sy n="76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file:////E:\&#1044;&#1080;&#1089;&#1089;&#1077;&#1088;&#1090;&#1072;&#1094;&#1080;&#1103;%20&#1080;%20&#1089;&#1090;&#1072;&#1090;&#1100;&#1103;\&#1054;&#1055;&#1057;%2060.xlsx" TargetMode="External"/><Relationship Id="rId5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3772962962963"/>
          <c:y val="0.0987777777777778"/>
          <c:w val="0.838045555555556"/>
          <c:h val="0.833018518518519"/>
        </c:manualLayout>
      </c:layout>
      <c:scatterChart>
        <c:scatterStyle val="lineMarker"/>
        <c:varyColors val="0"/>
        <c:ser>
          <c:idx val="0"/>
          <c:order val="0"/>
          <c:tx>
            <c:v>ОПС правая линза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'Правая линза ОПС 60'!$C$24:$L$24</c:f>
              <c:numCache>
                <c:formatCode>0.00</c:formatCode>
                <c:ptCount val="10"/>
                <c:pt idx="0">
                  <c:v>18.8</c:v>
                </c:pt>
                <c:pt idx="1">
                  <c:v>-12.1</c:v>
                </c:pt>
                <c:pt idx="2">
                  <c:v>34.9</c:v>
                </c:pt>
                <c:pt idx="3">
                  <c:v>-12.8</c:v>
                </c:pt>
                <c:pt idx="4">
                  <c:v>-14.8</c:v>
                </c:pt>
                <c:pt idx="5">
                  <c:v>65.0</c:v>
                </c:pt>
                <c:pt idx="6">
                  <c:v>-46.6</c:v>
                </c:pt>
                <c:pt idx="7">
                  <c:v>-1.3</c:v>
                </c:pt>
                <c:pt idx="8">
                  <c:v>24.7</c:v>
                </c:pt>
                <c:pt idx="9">
                  <c:v>-9.0</c:v>
                </c:pt>
              </c:numCache>
            </c:numRef>
          </c:xVal>
          <c:yVal>
            <c:numRef>
              <c:f>'Правая линза ОПС 60'!$C$35:$L$35</c:f>
              <c:numCache>
                <c:formatCode>0.00</c:formatCode>
                <c:ptCount val="10"/>
                <c:pt idx="0">
                  <c:v>-55.4</c:v>
                </c:pt>
                <c:pt idx="1">
                  <c:v>21.4</c:v>
                </c:pt>
                <c:pt idx="2">
                  <c:v>24.1</c:v>
                </c:pt>
                <c:pt idx="3">
                  <c:v>-43.7</c:v>
                </c:pt>
                <c:pt idx="4">
                  <c:v>62.7</c:v>
                </c:pt>
                <c:pt idx="5">
                  <c:v>-33.6</c:v>
                </c:pt>
                <c:pt idx="6">
                  <c:v>29.2</c:v>
                </c:pt>
                <c:pt idx="7">
                  <c:v>-2.5</c:v>
                </c:pt>
                <c:pt idx="8">
                  <c:v>25.1</c:v>
                </c:pt>
                <c:pt idx="9">
                  <c:v>-3.7</c:v>
                </c:pt>
              </c:numCache>
            </c:numRef>
          </c:yVal>
          <c:smooth val="0"/>
        </c:ser>
        <c:ser>
          <c:idx val="1"/>
          <c:order val="1"/>
          <c:tx>
            <c:v>ОПС левая линза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'Левая линза ОПС 60'!$C$24:$L$24</c:f>
              <c:numCache>
                <c:formatCode>0.00</c:formatCode>
                <c:ptCount val="10"/>
                <c:pt idx="0">
                  <c:v>-3.1</c:v>
                </c:pt>
                <c:pt idx="1">
                  <c:v>52.4</c:v>
                </c:pt>
                <c:pt idx="2">
                  <c:v>-23.8</c:v>
                </c:pt>
                <c:pt idx="3">
                  <c:v>2.9</c:v>
                </c:pt>
                <c:pt idx="4">
                  <c:v>49.5</c:v>
                </c:pt>
                <c:pt idx="5">
                  <c:v>-54.9</c:v>
                </c:pt>
                <c:pt idx="6">
                  <c:v>41.8</c:v>
                </c:pt>
                <c:pt idx="7">
                  <c:v>4.4</c:v>
                </c:pt>
                <c:pt idx="8">
                  <c:v>-30.4</c:v>
                </c:pt>
                <c:pt idx="9">
                  <c:v>17.5</c:v>
                </c:pt>
              </c:numCache>
            </c:numRef>
          </c:xVal>
          <c:yVal>
            <c:numRef>
              <c:f>'Левая линза ОПС 60'!$C$35:$L$35</c:f>
              <c:numCache>
                <c:formatCode>0.00</c:formatCode>
                <c:ptCount val="10"/>
                <c:pt idx="0">
                  <c:v>14.4</c:v>
                </c:pt>
                <c:pt idx="1">
                  <c:v>-53.2</c:v>
                </c:pt>
                <c:pt idx="2">
                  <c:v>-20.3</c:v>
                </c:pt>
                <c:pt idx="3">
                  <c:v>64.7</c:v>
                </c:pt>
                <c:pt idx="4">
                  <c:v>-75.7</c:v>
                </c:pt>
                <c:pt idx="5">
                  <c:v>49.5</c:v>
                </c:pt>
                <c:pt idx="6">
                  <c:v>-19.5</c:v>
                </c:pt>
                <c:pt idx="7">
                  <c:v>5.4</c:v>
                </c:pt>
                <c:pt idx="8">
                  <c:v>-10.0</c:v>
                </c:pt>
                <c:pt idx="9">
                  <c:v>14.7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4463504"/>
        <c:axId val="-53896592"/>
      </c:scatterChart>
      <c:valAx>
        <c:axId val="-54463504"/>
        <c:scaling>
          <c:orientation val="minMax"/>
          <c:max val="100.0"/>
          <c:min val="-100.0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3896592"/>
        <c:crosses val="autoZero"/>
        <c:crossBetween val="midCat"/>
        <c:majorUnit val="75.0"/>
      </c:valAx>
      <c:valAx>
        <c:axId val="-53896592"/>
        <c:scaling>
          <c:orientation val="minMax"/>
          <c:max val="100.0"/>
          <c:min val="-100.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4463504"/>
        <c:crosses val="autoZero"/>
        <c:crossBetween val="midCat"/>
        <c:majorUnit val="75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stretch>
        <a:fillRect/>
      </a:stretch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0.60649</cdr:x>
      <cdr:y>0.70149</cdr:y>
    </cdr:from>
    <cdr:to>
      <cdr:x>0.867</cdr:x>
      <cdr:y>0.82224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3275055" y="3788019"/>
          <a:ext cx="1406769" cy="65209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0.42875</cdr:x>
      <cdr:y>0.75576</cdr:y>
    </cdr:from>
    <cdr:to>
      <cdr:x>0.60785</cdr:x>
      <cdr:y>0.82224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2315228" y="4081096"/>
          <a:ext cx="967154" cy="35901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0.24286</cdr:x>
      <cdr:y>0.35278</cdr:y>
    </cdr:from>
    <cdr:to>
      <cdr:x>0.4301</cdr:x>
      <cdr:y>0.75712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1311439" y="1905000"/>
          <a:ext cx="1011116" cy="21834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0.2415</cdr:x>
      <cdr:y>0.16689</cdr:y>
    </cdr:from>
    <cdr:to>
      <cdr:x>0.42196</cdr:x>
      <cdr:y>0.35413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H="1">
          <a:off x="1304112" y="901212"/>
          <a:ext cx="974481" cy="101111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0.4206</cdr:x>
      <cdr:y>0.16825</cdr:y>
    </cdr:from>
    <cdr:to>
      <cdr:x>0.69876</cdr:x>
      <cdr:y>0.38399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H="1" flipV="1">
          <a:off x="2271266" y="908538"/>
          <a:ext cx="1502020" cy="11649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0.6974</cdr:x>
      <cdr:y>0.38263</cdr:y>
    </cdr:from>
    <cdr:to>
      <cdr:x>0.86836</cdr:x>
      <cdr:y>0.70149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H="1" flipV="1">
          <a:off x="3765959" y="2066192"/>
          <a:ext cx="923192" cy="172182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0.3704</cdr:x>
      <cdr:y>0.62822</cdr:y>
    </cdr:from>
    <cdr:to>
      <cdr:x>0.79781</cdr:x>
      <cdr:y>0.81275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 flipV="1">
          <a:off x="2000170" y="3392365"/>
          <a:ext cx="2307981" cy="99646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0.33377</cdr:x>
      <cdr:y>0.56852</cdr:y>
    </cdr:from>
    <cdr:to>
      <cdr:x>0.37176</cdr:x>
      <cdr:y>0.62822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1802343" y="3069981"/>
          <a:ext cx="205154" cy="3223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0.19401</cdr:x>
      <cdr:y>0.24152</cdr:y>
    </cdr:from>
    <cdr:to>
      <cdr:x>0.33512</cdr:x>
      <cdr:y>0.56987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>
          <a:off x="1047670" y="1304192"/>
          <a:ext cx="762000" cy="17731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0.1913</cdr:x>
      <cdr:y>0.15468</cdr:y>
    </cdr:from>
    <cdr:to>
      <cdr:x>0.51694</cdr:x>
      <cdr:y>0.24423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 flipH="1">
          <a:off x="1033016" y="835269"/>
          <a:ext cx="1758462" cy="48357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0.5183</cdr:x>
      <cdr:y>0.15468</cdr:y>
    </cdr:from>
    <cdr:to>
      <cdr:x>0.73539</cdr:x>
      <cdr:y>0.62279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 flipH="1" flipV="1">
          <a:off x="2798805" y="835269"/>
          <a:ext cx="1172307" cy="25277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0.73403</cdr:x>
      <cdr:y>0.62279</cdr:y>
    </cdr:from>
    <cdr:to>
      <cdr:x>0.79374</cdr:x>
      <cdr:y>0.81139</cdr:y>
    </cdr:to>
    <cdr:cxnSp macro="">
      <cdr:nvCxnSpPr>
        <cdr:cNvPr id="27" name="Прямая соединительная линия 26"/>
        <cdr:cNvCxnSpPr/>
      </cdr:nvCxnSpPr>
      <cdr:spPr>
        <a:xfrm xmlns:a="http://schemas.openxmlformats.org/drawingml/2006/main" flipH="1" flipV="1">
          <a:off x="3963786" y="3363058"/>
          <a:ext cx="322384" cy="10184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02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8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660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507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081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73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6583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45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49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77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98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42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696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86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597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19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CN" smtClean="0"/>
              <a:t>Образец подзаголовка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2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dirty="0" smtClean="0"/>
              <a:t>Вставка рисунка</a:t>
            </a:r>
            <a:endParaRPr lang="en-US" dirty="0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s://drive.google.com/file/d/1bvMhHnTQk1qz31qSHuxeq5WAG_p4j9J-/view)" TargetMode="External"/><Relationship Id="rId5" Type="http://schemas.openxmlformats.org/officeDocument/2006/relationships/hyperlink" Target="https://www.youtube.com/watch?v=sieXoolk3T0)" TargetMode="External"/><Relationship Id="rId6" Type="http://schemas.openxmlformats.org/officeDocument/2006/relationships/hyperlink" Target="https://www.youtube.com/watch?v=kUSrwDQqW7M&amp;t=30s)" TargetMode="External"/><Relationship Id="rId7" Type="http://schemas.openxmlformats.org/officeDocument/2006/relationships/hyperlink" Target="https://www.youtube.com/watch?v=WickU6F8GrA" TargetMode="External"/><Relationship Id="rId8" Type="http://schemas.openxmlformats.org/officeDocument/2006/relationships/hyperlink" Target="https://www.youtube.com/watch?v=z6zEksnYIpo" TargetMode="External"/><Relationship Id="rId9" Type="http://schemas.openxmlformats.org/officeDocument/2006/relationships/hyperlink" Target="https://drive.google.com/file/d/12rIEZgxBGqXxJd8IiWpg63tKLEwQh1YR/vie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 dirty="0"/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65" y="0"/>
            <a:ext cx="970075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37865" y="5400633"/>
            <a:ext cx="938512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Разработка «умного» окна для города будущего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219744" y="1027907"/>
            <a:ext cx="895020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Блок </a:t>
            </a:r>
            <a:r>
              <a:rPr lang="ru-RU" sz="1800" b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</a:t>
            </a: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: «Проверочный вопрос»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Давай проверим, как ты понял тему кейса. Ответь на поставленный вопрос: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Можно ли 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увидеть  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художественную аппликацию на «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умном» окне без 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солнцезащитных очков «POLAROID» ?</a:t>
            </a: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Обоснуйте ответ:</a:t>
            </a:r>
            <a:endParaRPr sz="18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/>
            </a:r>
            <a:br>
              <a:rPr lang="ru-RU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r>
              <a:rPr lang="ru-RU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/>
            </a:r>
            <a:br>
              <a:rPr lang="ru-RU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endParaRPr sz="1800" b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5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09872" y="652238"/>
            <a:ext cx="895020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Блок II: «Описание решения кейса»</a:t>
            </a: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В этом блоке описывается основное решение кейса. Не забудь учесть Требования и факты от заказчика кейса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Для того чтобы создать 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полноценный востребованный на рынке </a:t>
            </a: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продукт, необходимо точно понимать свои конкурентные преимущества, поэтому проанализируйте 3-х ваших конкурентов в области световых 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панелей, являющихся </a:t>
            </a: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аналогами  «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умных» окон </a:t>
            </a: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и технологий их изготовления  (помните, что конкуренты могут быть косвенными) не менее чем по 3-м характеристикам (зависимость от электропитания, 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безопасность и </a:t>
            </a: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т.д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.).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    Не забудьте указать каких конкурентов вы рассматривали.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graphicFrame>
        <p:nvGraphicFramePr>
          <p:cNvPr id="148" name="Shape 148"/>
          <p:cNvGraphicFramePr/>
          <p:nvPr>
            <p:extLst>
              <p:ext uri="{D42A27DB-BD31-4B8C-83A1-F6EECF244321}">
                <p14:modId xmlns:p14="http://schemas.microsoft.com/office/powerpoint/2010/main" val="1641534905"/>
              </p:ext>
            </p:extLst>
          </p:nvPr>
        </p:nvGraphicFramePr>
        <p:xfrm>
          <a:off x="248399" y="3926496"/>
          <a:ext cx="8673200" cy="276928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68300"/>
                <a:gridCol w="2168300"/>
                <a:gridCol w="2168300"/>
                <a:gridCol w="2168300"/>
              </a:tblGrid>
              <a:tr h="4352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/>
                        <a:t>Характеристика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/>
                        <a:t>Конкурент №1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/>
                        <a:t>Конкурент №2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/>
                        <a:t>Конкурент №3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</a:tr>
              <a:tr h="7779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</a:tr>
              <a:tr h="7779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7779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953" y="-3316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09872" y="1002131"/>
            <a:ext cx="89502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ru-RU" b="1" dirty="0" smtClean="0"/>
              <a:t>2. Опишите какие назначения могут иметь проектируемые вами «умные» окна и приведите не менее 3-х примеров применения. Например, «умное» окно может быть информационным табло на улице города и т.д. </a:t>
            </a:r>
          </a:p>
          <a:p>
            <a:pPr algn="just">
              <a:buClr>
                <a:schemeClr val="dk1"/>
              </a:buClr>
              <a:buSzPts val="1800"/>
            </a:pPr>
            <a:r>
              <a:rPr lang="ru-RU" dirty="0" smtClean="0"/>
              <a:t>(Минимальное </a:t>
            </a:r>
            <a:r>
              <a:rPr lang="ru-RU" dirty="0"/>
              <a:t>количество символов в ответе - 350 знаков, включая пробелы)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4"/>
            </a:pPr>
            <a:endParaRPr lang="ru-RU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0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953" y="-3316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09872" y="1002131"/>
            <a:ext cx="89502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3. С </a:t>
            </a: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помощью каких устройств и технологий можно измерить 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ключевые </a:t>
            </a: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параметры  </a:t>
            </a:r>
            <a:r>
              <a:rPr lang="ru-RU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проектируемого 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«умного» окна? </a:t>
            </a:r>
            <a:endParaRPr lang="ru-RU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ru-RU" dirty="0"/>
              <a:t>(Минимальное количество символов в ответе - 350 знаков, включая пробелы)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4"/>
            </a:pPr>
            <a:endParaRPr lang="ru-RU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4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953" y="-3316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09872" y="1002131"/>
            <a:ext cx="89502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4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. </a:t>
            </a: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Опишите важнейшие преимущества проектируемых вами «умных окон» по сравнению с  световыми панелями  обеспечиваемыми электропитанием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:</a:t>
            </a:r>
          </a:p>
          <a:p>
            <a:pPr algn="just"/>
            <a:r>
              <a:rPr lang="ru-RU" dirty="0"/>
              <a:t>(Минимальное количество символов в ответе - 350 знаков, включая </a:t>
            </a:r>
            <a:r>
              <a:rPr lang="ru-RU" dirty="0" smtClean="0"/>
              <a:t>пробелы)</a:t>
            </a:r>
            <a:endParaRPr lang="ru-RU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2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953" y="-3316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09872" y="1002131"/>
            <a:ext cx="89502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5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. </a:t>
            </a:r>
            <a:r>
              <a:rPr lang="ru-RU" b="1" dirty="0" smtClean="0"/>
              <a:t>Разработайте </a:t>
            </a:r>
            <a:r>
              <a:rPr lang="ru-RU" b="1" dirty="0"/>
              <a:t>композицию разноцветных аппликаций для декорирования витражей и «умных» окон из </a:t>
            </a:r>
            <a:r>
              <a:rPr lang="ru-RU" b="1" dirty="0" smtClean="0"/>
              <a:t>одной из представленных палитр и диаграммы </a:t>
            </a:r>
            <a:r>
              <a:rPr lang="ru-RU" b="1" dirty="0"/>
              <a:t>«условного цветового охвата» пакетов плёнок. </a:t>
            </a:r>
            <a:r>
              <a:rPr lang="ru-RU" b="1" dirty="0" smtClean="0"/>
              <a:t>Приложите полученную композицию.</a:t>
            </a:r>
            <a:endParaRPr lang="ru-RU"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1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953" y="-3316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109872" y="1002131"/>
            <a:ext cx="89502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6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. 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Приведите </a:t>
            </a: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не менее 5 ключевых параметров, по которым будет производиться анализ  качества  ваших вариантов  художественного 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исполнения </a:t>
            </a:r>
            <a:r>
              <a:rPr lang="ru-RU" sz="1800" b="1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апликаций</a:t>
            </a: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для «умного окна». </a:t>
            </a: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Обоснуйте ответ:</a:t>
            </a:r>
            <a:endParaRPr sz="18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7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1" name="Shape 181"/>
          <p:cNvGraphicFramePr/>
          <p:nvPr/>
        </p:nvGraphicFramePr>
        <p:xfrm>
          <a:off x="628650" y="1825625"/>
          <a:ext cx="7886700" cy="2225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8900"/>
                <a:gridCol w="2628900"/>
                <a:gridCol w="26289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109873" y="652238"/>
            <a:ext cx="8703392" cy="183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Блок  III: «Техническое задание»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lvl="0" algn="just"/>
            <a:r>
              <a:rPr lang="ru-RU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В этом блоке необходимо придумать несколько (от 3 до 5) требований к </a:t>
            </a:r>
            <a:r>
              <a:rPr lang="ru-RU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проектируемому «умному» окну для города будущего. </a:t>
            </a:r>
            <a:r>
              <a:rPr lang="ru-RU" sz="18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Укажите типы этих требований (пользовательские, архитектурные и функциональные). </a:t>
            </a:r>
            <a:r>
              <a:rPr lang="ru-RU" sz="18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Например</a:t>
            </a:r>
            <a:r>
              <a:rPr lang="ru-RU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, </a:t>
            </a:r>
            <a:r>
              <a:rPr lang="ru-RU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необходимость носить </a:t>
            </a:r>
            <a:r>
              <a:rPr lang="ru-RU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поляроидные</a:t>
            </a:r>
            <a:r>
              <a:rPr lang="ru-RU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солнцезащитные очки </a:t>
            </a:r>
            <a:r>
              <a:rPr lang="ru-RU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жителями города </a:t>
            </a:r>
            <a:r>
              <a:rPr lang="mr-IN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–</a:t>
            </a:r>
            <a:r>
              <a:rPr lang="ru-RU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функциональное требование. </a:t>
            </a:r>
            <a:endParaRPr dirty="0">
              <a:solidFill>
                <a:srgbClr val="000000"/>
              </a:solidFill>
              <a:ea typeface="Arial"/>
              <a:cs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aphicFrame>
        <p:nvGraphicFramePr>
          <p:cNvPr id="184" name="Shape 184"/>
          <p:cNvGraphicFramePr/>
          <p:nvPr>
            <p:extLst>
              <p:ext uri="{D42A27DB-BD31-4B8C-83A1-F6EECF244321}">
                <p14:modId xmlns:p14="http://schemas.microsoft.com/office/powerpoint/2010/main" val="1582790613"/>
              </p:ext>
            </p:extLst>
          </p:nvPr>
        </p:nvGraphicFramePr>
        <p:xfrm>
          <a:off x="236764" y="3109879"/>
          <a:ext cx="8576500" cy="3269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48675"/>
                <a:gridCol w="4511900"/>
                <a:gridCol w="3415925"/>
              </a:tblGrid>
              <a:tr h="502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№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Требование</a:t>
                      </a:r>
                      <a:endParaRPr sz="1800" dirty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Тип</a:t>
                      </a:r>
                      <a:endParaRPr sz="180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/>
                </a:tc>
              </a:tr>
              <a:tr h="553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+mn-lt"/>
                        </a:rPr>
                        <a:t>1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553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+mn-lt"/>
                        </a:rPr>
                        <a:t>2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553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+mn-lt"/>
                        </a:rPr>
                        <a:t>3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553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+mn-lt"/>
                        </a:rPr>
                        <a:t>4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  <a:tr h="553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+mn-lt"/>
                        </a:rPr>
                        <a:t>5</a:t>
                      </a: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51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Заголовок 10487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31" name="Объект 10487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8" name="Рисунок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33" name="TextBox 1048732"/>
          <p:cNvSpPr txBox="1"/>
          <p:nvPr/>
        </p:nvSpPr>
        <p:spPr>
          <a:xfrm>
            <a:off x="109872" y="652238"/>
            <a:ext cx="8950209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IV Блок “О команде</a:t>
            </a:r>
            <a:r>
              <a:rPr lang="ru-RU" sz="1800" b="1" dirty="0" smtClean="0">
                <a:solidFill>
                  <a:srgbClr val="000000"/>
                </a:solidFill>
              </a:rPr>
              <a:t>”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
</a:t>
            </a:r>
            <a:r>
              <a:rPr lang="ru-RU" sz="1800" b="0" dirty="0">
                <a:solidFill>
                  <a:srgbClr val="000000"/>
                </a:solidFill>
              </a:rPr>
              <a:t>Опишите здесь роли и информацию обо всех участников команды. Максимальное число участников в команде – 6 человек</a:t>
            </a:r>
            <a:r>
              <a:rPr lang="ru-RU" sz="1800" b="0" dirty="0" smtClean="0">
                <a:solidFill>
                  <a:srgbClr val="000000"/>
                </a:solidFill>
              </a:rPr>
              <a:t>. Под каждого участника создайте свой слайд.</a:t>
            </a:r>
            <a:endParaRPr lang="ru-RU"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4194327" name="Таблица 41943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634149"/>
              </p:ext>
            </p:extLst>
          </p:nvPr>
        </p:nvGraphicFramePr>
        <p:xfrm>
          <a:off x="374312" y="1941256"/>
          <a:ext cx="8395376" cy="4508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7688"/>
                <a:gridCol w="4197688"/>
              </a:tblGrid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Фамилия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Имя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Отчество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Роль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в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команде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Образовательное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учреждение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en-US" altLang="ru-RU" dirty="0"/>
                        <a:t>E-mail</a:t>
                      </a: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Предпочтительный способ связи (email, телефон, vk, skype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Заголовок 10487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35" name="Объект 10487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9" name="Рисунок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3"/>
            <a:ext cx="9306399" cy="6914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0800" y="2413338"/>
            <a:ext cx="90424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«Умные витрины и окна» - инновационные устройства, которые существенно упрощают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украшают жизнь человека творческого, погруженного в постоянные раздумья, часто забывающего о необходимом режиме труда, отдыха и питания. Если вы не любите просыпаться по будильнику, а может быть всегда забываете что-то очень важное, то такой вид «заметок» именно для вас. Попробуйте спроектировать такое «умное окно», которое смогло бы стать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информационным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и полезным для жителей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города.</a:t>
            </a:r>
            <a:endParaRPr sz="18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73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Заголовок 10486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59" name="Объект 104865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56" name="Рисунок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61" name="TextBox 1048660"/>
          <p:cNvSpPr txBox="1"/>
          <p:nvPr/>
        </p:nvSpPr>
        <p:spPr>
          <a:xfrm>
            <a:off x="154953" y="1997839"/>
            <a:ext cx="8834095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Московский политехнический университет сочетает гуманитарное и техническое знание, науку и творчество, свободный дух и верность традициям шести вузов, путем объединения которых он образован (МАМИ, МГУИЭ, МГОУ, МГВМИ, МГИУ, МГУП им. Ивана Федорова). Московский </a:t>
            </a:r>
            <a:r>
              <a:rPr lang="ru-RU" dirty="0" err="1"/>
              <a:t>Политех</a:t>
            </a:r>
            <a:r>
              <a:rPr lang="ru-RU" dirty="0"/>
              <a:t> – один из флагманов проектного обучения в России: проектная деятельность ведется студентами с первого курса и до выпуска, что позволяет совмещать теорию и практику. В сессию, вместе с обычными экзаменами, наши студенты проходят аттестацию в формате </a:t>
            </a:r>
            <a:r>
              <a:rPr lang="ru-RU" dirty="0" err="1"/>
              <a:t>WorldSkills</a:t>
            </a:r>
            <a:r>
              <a:rPr lang="ru-RU" dirty="0"/>
              <a:t>, получают сертификаты компаний 1С, </a:t>
            </a:r>
            <a:r>
              <a:rPr lang="ru-RU" dirty="0" err="1"/>
              <a:t>Autodesk</a:t>
            </a:r>
            <a:r>
              <a:rPr lang="ru-RU" dirty="0"/>
              <a:t>, Microsoft. Партнерство вуза с более чем 200 индустриальными партнерами позволяет сократить разрыв между навыками выпускников и потребностями работодателей.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42021" y="633720"/>
            <a:ext cx="8859957" cy="603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Введение</a:t>
            </a:r>
            <a:r>
              <a:rPr lang="ru-RU" sz="1800" b="1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:</a:t>
            </a:r>
          </a:p>
          <a:p>
            <a:pPr lvl="0" algn="just"/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Известно, что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лучший способ быть замеченным это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свет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и движение. Это универсальное  правило относится ко многим явлениям в жизни человека и явлениям природы.  Оно  давно и широко используется  в рекламном бизнесе и средствах предупреждения об опасности.  Вы часто встречаете светящиеся таблички  «запасной выход» в кинотеатрах,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отелях,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аэропортах  и  на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вокзалах;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или «внимание» в опасных местах. Рекламные щиты мигают лампочками и вращаются. Меняют цвет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афиши, </a:t>
            </a:r>
            <a:r>
              <a:rPr lang="ru-RU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билборды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светофоры. В основе этих устройств лежит искусственный свет электрических источников, питание которых  является весьма затратным. Кроме этого при авариях и случайных перебоях с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электропитанием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информация может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исчезнуть,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что грозит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возникновением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паники в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больших помещениях,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заполненных людьми. Дополнением к бесспорно ярким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красивым композициям ламп, светодиодов и лазеров с цветными светофильтрами из стекла может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явиться солнечный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свет, проходящий сквозь  окна или витражи в помещении, на которые нанесены покрытия (фигурные пакеты) из тончайших полимерных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пленок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обеспечивающих эффект плеохроизма. Пакеты пленок уложены таким образом,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что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проходящий мимо человек утром  в определенное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время и при определенном положении солнца на небе видит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на них слова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приветствия, например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оранжевым цветом или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слова «на улице дождь», 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выполненные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ярко синим и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т.д. И данный список можно продолжать бесконечно, тут дело в фантазии исполнителей – авторов витражей и указателей, в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их способности 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передавать  настроение через свет и цвет.</a:t>
            </a:r>
            <a:endParaRPr lang="ru-RU" sz="1800" i="0" u="none" strike="noStrike" cap="none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53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96896" y="1997839"/>
            <a:ext cx="895020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Справочные материалы: </a:t>
            </a:r>
            <a:endParaRPr lang="ru-RU" sz="18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AutoNum type="arabicPeriod"/>
            </a:pPr>
            <a:r>
              <a:rPr lang="ru-RU" sz="1800" dirty="0" smtClean="0">
                <a:ea typeface="Arial"/>
                <a:cs typeface="Arial"/>
                <a:sym typeface="Arial"/>
              </a:rPr>
              <a:t>Диапазон варьирования цвета многослойных пленок (</a:t>
            </a:r>
            <a:r>
              <a:rPr lang="en-US" dirty="0">
                <a:ea typeface="Arial"/>
                <a:cs typeface="Arial"/>
                <a:sym typeface="Arial"/>
                <a:hlinkClick r:id="rId4"/>
              </a:rPr>
              <a:t>https://drive.google.com/file/d/1bvMhHnTQk1qz31qSHuxeq5WAG_p4j9J-/</a:t>
            </a:r>
            <a:r>
              <a:rPr lang="en-US" dirty="0" smtClean="0">
                <a:ea typeface="Arial"/>
                <a:cs typeface="Arial"/>
                <a:sym typeface="Arial"/>
                <a:hlinkClick r:id="rId4"/>
              </a:rPr>
              <a:t>view</a:t>
            </a:r>
            <a:r>
              <a:rPr lang="ru-RU" dirty="0" smtClean="0">
                <a:ea typeface="Arial"/>
                <a:cs typeface="Arial"/>
                <a:sym typeface="Arial"/>
              </a:rPr>
              <a:t>);</a:t>
            </a:r>
            <a:endParaRPr lang="ru-RU" dirty="0" smtClean="0">
              <a:ea typeface="Arial"/>
              <a:cs typeface="Arial"/>
              <a:sym typeface="Arial"/>
            </a:endParaRPr>
          </a:p>
          <a:p>
            <a:pPr marL="342900" lvl="0" indent="-342900">
              <a:buAutoNum type="arabicPeriod"/>
            </a:pPr>
            <a:r>
              <a:rPr lang="ru-RU" dirty="0" smtClean="0"/>
              <a:t>Как мы видим цвета? (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www.youtube.com/watch?v=sieXoolk3T0</a:t>
            </a:r>
            <a:r>
              <a:rPr lang="ru-RU" dirty="0" smtClean="0">
                <a:ea typeface="Arial"/>
                <a:cs typeface="Arial"/>
                <a:sym typeface="Arial"/>
              </a:rPr>
              <a:t>);</a:t>
            </a:r>
            <a:endParaRPr lang="ru-RU" dirty="0" smtClean="0"/>
          </a:p>
          <a:p>
            <a:pPr marL="342900" lvl="0" indent="-342900">
              <a:buAutoNum type="arabicPeriod"/>
            </a:pPr>
            <a:r>
              <a:rPr lang="ru-RU" dirty="0" smtClean="0"/>
              <a:t>Угол </a:t>
            </a:r>
            <a:r>
              <a:rPr lang="ru-RU" dirty="0" err="1" smtClean="0"/>
              <a:t>Брюстера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www.youtube.com/watch?v=kUSrwDQqW7M&amp;t=30s</a:t>
            </a:r>
            <a:r>
              <a:rPr lang="ru-RU" dirty="0" smtClean="0">
                <a:hlinkClick r:id="rId6"/>
              </a:rPr>
              <a:t> </a:t>
            </a:r>
            <a:r>
              <a:rPr lang="ru-RU" dirty="0"/>
              <a:t>;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www.youtube.com/watch?v=WickU6F8GrA</a:t>
            </a:r>
            <a:r>
              <a:rPr lang="ru-RU" dirty="0" smtClean="0"/>
              <a:t>;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www.youtube.com/watch?v=z6zEksnYIpo</a:t>
            </a:r>
            <a:r>
              <a:rPr lang="ru-RU" dirty="0" smtClean="0">
                <a:ea typeface="Arial"/>
                <a:cs typeface="Arial"/>
                <a:sym typeface="Arial"/>
              </a:rPr>
              <a:t>);</a:t>
            </a:r>
            <a:endParaRPr lang="ru-RU" dirty="0" smtClean="0">
              <a:ea typeface="Arial"/>
              <a:cs typeface="Arial"/>
              <a:sym typeface="Arial"/>
            </a:endParaRPr>
          </a:p>
          <a:p>
            <a:pPr marL="342900" lvl="0" indent="-342900">
              <a:buAutoNum type="arabicPeriod"/>
            </a:pPr>
            <a:r>
              <a:rPr lang="ru-RU" dirty="0" smtClean="0"/>
              <a:t>Методики приготовления образцов и оценки оптических свойств многослойных полимерных пленок с эффектом </a:t>
            </a:r>
            <a:r>
              <a:rPr lang="ru-RU" dirty="0" err="1" smtClean="0"/>
              <a:t>плеохоризма</a:t>
            </a:r>
            <a:r>
              <a:rPr lang="ru-RU" dirty="0" smtClean="0"/>
              <a:t> (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drive.google.com/file/d/12rIEZgxBGqXxJd8IiWpg63tKLEwQh1YR/view</a:t>
            </a:r>
            <a:r>
              <a:rPr lang="ru-RU" dirty="0" smtClean="0"/>
              <a:t>).</a:t>
            </a:r>
            <a:endParaRPr lang="ru-RU" dirty="0" smtClean="0"/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marL="342900" lvl="0" indent="-342900"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740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80" y="1267365"/>
            <a:ext cx="2337510" cy="4775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09" y="1267366"/>
            <a:ext cx="2178629" cy="4775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122" y="763098"/>
            <a:ext cx="6829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</a:rPr>
              <a:t>Палитры оттенков света для пленок </a:t>
            </a:r>
            <a:r>
              <a:rPr lang="ru-RU" dirty="0">
                <a:solidFill>
                  <a:srgbClr val="222222"/>
                </a:solidFill>
              </a:rPr>
              <a:t>полистирола толщиной 60 </a:t>
            </a:r>
            <a:r>
              <a:rPr lang="ru-RU" dirty="0" smtClean="0">
                <a:solidFill>
                  <a:srgbClr val="222222"/>
                </a:solidFill>
              </a:rPr>
              <a:t>мкм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7242" y="6180961"/>
            <a:ext cx="253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Вариант 1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20553" y="6180961"/>
            <a:ext cx="253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Вариант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76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0122" y="763098"/>
            <a:ext cx="8592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Диаграмма </a:t>
            </a:r>
            <a:r>
              <a:rPr lang="ru-RU" dirty="0"/>
              <a:t>цветового охвата для пленки полистирола толщиной 60 </a:t>
            </a:r>
            <a:r>
              <a:rPr lang="ru-RU" dirty="0" smtClean="0"/>
              <a:t>мкм</a:t>
            </a:r>
          </a:p>
          <a:p>
            <a:r>
              <a:rPr lang="ru-RU" dirty="0" smtClean="0"/>
              <a:t>(Два </a:t>
            </a:r>
            <a:r>
              <a:rPr lang="ru-RU" dirty="0"/>
              <a:t>различных контура предоставлены для двух вариантов </a:t>
            </a:r>
            <a:r>
              <a:rPr lang="ru-RU" dirty="0" smtClean="0"/>
              <a:t>полистирола)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54769012"/>
              </p:ext>
            </p:extLst>
          </p:nvPr>
        </p:nvGraphicFramePr>
        <p:xfrm>
          <a:off x="1879599" y="1426362"/>
          <a:ext cx="5398135" cy="509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805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109872" y="652238"/>
            <a:ext cx="8661595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Проектная задача кейса:</a:t>
            </a: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</a:t>
            </a:r>
            <a:r>
              <a:rPr lang="ru-RU" dirty="0"/>
              <a:t>. Проанализировать существующие технологии в области световых панелей и спроектировать «умное» окно для города будущего, определив его назначение.</a:t>
            </a:r>
          </a:p>
          <a:p>
            <a:pPr algn="just"/>
            <a:r>
              <a:rPr lang="ru-RU" dirty="0"/>
              <a:t>2. Разработать композицию разноцветных аппликаций для декорирования витражей и «умных» окон из </a:t>
            </a:r>
            <a:r>
              <a:rPr lang="ru-RU" dirty="0" smtClean="0"/>
              <a:t>одной из представленных палитр и диаграммы </a:t>
            </a:r>
            <a:r>
              <a:rPr lang="ru-RU" dirty="0"/>
              <a:t>«условного цветового охвата» пакетов плёнок. При разработке </a:t>
            </a:r>
            <a:r>
              <a:rPr lang="ru-RU" dirty="0" smtClean="0"/>
              <a:t>основывайтесь </a:t>
            </a:r>
            <a:r>
              <a:rPr lang="ru-RU" dirty="0"/>
              <a:t>на статьях из справочных материалов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Требования </a:t>
            </a: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и факты, которые необходимо учесть при решении проектной задачи кейса:</a:t>
            </a: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- «умное окно» должно иметь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определенное назначение (например, информационное</a:t>
            </a: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табло или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указание 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направления движения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человека) и 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положение относительно солнца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утром, 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днем и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вечером;</a:t>
            </a: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- 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ж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ителям города будущего необходимо носить </a:t>
            </a:r>
            <a:r>
              <a:rPr lang="ru-RU" sz="18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поляроидные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 солнцезащитные очки;</a:t>
            </a:r>
            <a:endParaRPr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- работа над цветом фрагментов  «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умного» окна  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проводится на экране монитора, обеспечивающего необходимую  поляризацию  дневного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света, их 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цвет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может отличаться 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от цвета виража  в натуральную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величину;</a:t>
            </a: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-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при 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аппликации фрагментов на стекле применяются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растворы 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полимеров (клей),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которые влия</a:t>
            </a:r>
            <a:r>
              <a:rPr lang="ru-RU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ют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на  </a:t>
            </a:r>
            <a:r>
              <a:rPr lang="ru-RU" sz="18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их цвет.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  </a:t>
            </a: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66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9953" cy="686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109872" y="652238"/>
            <a:ext cx="8950209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Описание решения:</a:t>
            </a: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Вот мы и добрались до описания решения кейса, этот раздел включает в себя 3 блока.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Тебе необходимо ответить на вопросы, ответы записывай сразу в этой же презентации под вопросом. Что делать, если не хватает места? Смело создавай новый. Главное, не меняй последовательность слайдов, формулировку вопросов и используй шрифт </a:t>
            </a:r>
            <a:r>
              <a:rPr lang="ru-RU" sz="18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Calibri</a:t>
            </a: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18-го размера.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Внимательно изучи информацию  содержащуюся в научных статьях и патентах, проектную задачу и справочные материалы. Помни, что от того, насколько подробно ты описываешь решение, зависит то, насколько успешным будет решение. </a:t>
            </a: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Удачи!</a:t>
            </a:r>
            <a:endParaRPr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9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1218</Words>
  <Application>Microsoft Macintosh PowerPoint</Application>
  <PresentationFormat>Экран (4:3)</PresentationFormat>
  <Paragraphs>79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Times New Roman</vt:lpstr>
      <vt:lpstr>宋体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 Larionova</dc:creator>
  <cp:lastModifiedBy>пользователь Microsoft Office</cp:lastModifiedBy>
  <cp:revision>29</cp:revision>
  <dcterms:created xsi:type="dcterms:W3CDTF">2015-05-12T03:36:16Z</dcterms:created>
  <dcterms:modified xsi:type="dcterms:W3CDTF">2018-02-14T22:07:43Z</dcterms:modified>
</cp:coreProperties>
</file>