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87" r:id="rId5"/>
    <p:sldMasterId id="2147483688" r:id="rId6"/>
    <p:sldMasterId id="2147483689" r:id="rId7"/>
    <p:sldMasterId id="2147483690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</p:sldIdLst>
  <p:sldSz cy="6858000" cx="9144000"/>
  <p:notesSz cx="6797675" cy="99282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39D3918D-CA3C-45EC-8E03-AF3723F926C7}">
  <a:tblStyle styleId="{39D3918D-CA3C-45EC-8E03-AF3723F926C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fill>
          <a:solidFill>
            <a:srgbClr val="CFD7E7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FD7E7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  <a:tblStyle styleId="{8F3766C4-7B5C-4587-A879-4883C8068A1B}" styleName="Table_1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967DF05A-D90A-4FE2-8CC4-66B087B3991D}" styleName="Table_2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1.xml"/><Relationship Id="rId11" Type="http://schemas.openxmlformats.org/officeDocument/2006/relationships/slide" Target="slides/slide2.xml"/><Relationship Id="rId22" Type="http://schemas.openxmlformats.org/officeDocument/2006/relationships/slide" Target="slides/slide13.xml"/><Relationship Id="rId10" Type="http://schemas.openxmlformats.org/officeDocument/2006/relationships/slide" Target="slides/slide1.xml"/><Relationship Id="rId21" Type="http://schemas.openxmlformats.org/officeDocument/2006/relationships/slide" Target="slides/slide12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23" Type="http://schemas.openxmlformats.org/officeDocument/2006/relationships/slide" Target="slides/slide14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notesMaster" Target="notesMasters/notesMaster1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0.xml"/><Relationship Id="rId6" Type="http://schemas.openxmlformats.org/officeDocument/2006/relationships/slideMaster" Target="slideMasters/slideMaster2.xml"/><Relationship Id="rId18" Type="http://schemas.openxmlformats.org/officeDocument/2006/relationships/slide" Target="slides/slide9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64a3bb7ee_0_3:notes"/>
          <p:cNvSpPr/>
          <p:nvPr>
            <p:ph idx="2" type="sldImg"/>
          </p:nvPr>
        </p:nvSpPr>
        <p:spPr>
          <a:xfrm>
            <a:off x="1359535" y="1241028"/>
            <a:ext cx="4078500" cy="3350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64a3bb7ee_0_3:notes"/>
          <p:cNvSpPr txBox="1"/>
          <p:nvPr>
            <p:ph idx="1" type="body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464a3bb7ee_0_3:notes"/>
          <p:cNvSpPr txBox="1"/>
          <p:nvPr>
            <p:ph idx="12" type="sldNum"/>
          </p:nvPr>
        </p:nvSpPr>
        <p:spPr>
          <a:xfrm>
            <a:off x="3850442" y="9430089"/>
            <a:ext cx="2945700" cy="498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:notes"/>
          <p:cNvSpPr txBox="1"/>
          <p:nvPr>
            <p:ph idx="1" type="body"/>
          </p:nvPr>
        </p:nvSpPr>
        <p:spPr>
          <a:xfrm>
            <a:off x="703372" y="5279541"/>
            <a:ext cx="5630111" cy="50003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8" name="Google Shape;218;p10:notes"/>
          <p:cNvSpPr/>
          <p:nvPr>
            <p:ph idx="2" type="sldImg"/>
          </p:nvPr>
        </p:nvSpPr>
        <p:spPr>
          <a:xfrm>
            <a:off x="739775" y="831850"/>
            <a:ext cx="5557838" cy="4168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:notes"/>
          <p:cNvSpPr txBox="1"/>
          <p:nvPr>
            <p:ph idx="1" type="body"/>
          </p:nvPr>
        </p:nvSpPr>
        <p:spPr>
          <a:xfrm>
            <a:off x="703372" y="5279541"/>
            <a:ext cx="5630111" cy="50003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8" name="Google Shape;228;p11:notes"/>
          <p:cNvSpPr/>
          <p:nvPr>
            <p:ph idx="2" type="sldImg"/>
          </p:nvPr>
        </p:nvSpPr>
        <p:spPr>
          <a:xfrm>
            <a:off x="739775" y="831850"/>
            <a:ext cx="5557838" cy="4168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 txBox="1"/>
          <p:nvPr>
            <p:ph idx="1" type="body"/>
          </p:nvPr>
        </p:nvSpPr>
        <p:spPr>
          <a:xfrm>
            <a:off x="703372" y="5279541"/>
            <a:ext cx="5630111" cy="50003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7" name="Google Shape;237;p12:notes"/>
          <p:cNvSpPr/>
          <p:nvPr>
            <p:ph idx="2" type="sldImg"/>
          </p:nvPr>
        </p:nvSpPr>
        <p:spPr>
          <a:xfrm>
            <a:off x="739775" y="831850"/>
            <a:ext cx="5557838" cy="4168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464a3bb7ee_0_48:notes"/>
          <p:cNvSpPr txBox="1"/>
          <p:nvPr>
            <p:ph idx="1" type="body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464a3bb7ee_0_48:notes"/>
          <p:cNvSpPr/>
          <p:nvPr>
            <p:ph idx="2" type="sldImg"/>
          </p:nvPr>
        </p:nvSpPr>
        <p:spPr>
          <a:xfrm>
            <a:off x="1359535" y="1241028"/>
            <a:ext cx="4078500" cy="3350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464a3bb7ee_0_57:notes"/>
          <p:cNvSpPr txBox="1"/>
          <p:nvPr>
            <p:ph idx="1" type="body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464a3bb7ee_0_57:notes"/>
          <p:cNvSpPr/>
          <p:nvPr>
            <p:ph idx="2" type="sldImg"/>
          </p:nvPr>
        </p:nvSpPr>
        <p:spPr>
          <a:xfrm>
            <a:off x="1359535" y="1241028"/>
            <a:ext cx="4078500" cy="3350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p3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p2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p4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 txBox="1"/>
          <p:nvPr>
            <p:ph idx="1" type="body"/>
          </p:nvPr>
        </p:nvSpPr>
        <p:spPr>
          <a:xfrm>
            <a:off x="703372" y="5279541"/>
            <a:ext cx="5630111" cy="50003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p5:notes"/>
          <p:cNvSpPr/>
          <p:nvPr>
            <p:ph idx="2" type="sldImg"/>
          </p:nvPr>
        </p:nvSpPr>
        <p:spPr>
          <a:xfrm>
            <a:off x="739775" y="831850"/>
            <a:ext cx="5557838" cy="4168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64a3bb7ee_0_67:notes"/>
          <p:cNvSpPr txBox="1"/>
          <p:nvPr>
            <p:ph idx="1" type="body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464a3bb7ee_0_67:notes"/>
          <p:cNvSpPr/>
          <p:nvPr>
            <p:ph idx="2" type="sldImg"/>
          </p:nvPr>
        </p:nvSpPr>
        <p:spPr>
          <a:xfrm>
            <a:off x="1359535" y="1241028"/>
            <a:ext cx="4078500" cy="3350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 txBox="1"/>
          <p:nvPr>
            <p:ph idx="1" type="body"/>
          </p:nvPr>
        </p:nvSpPr>
        <p:spPr>
          <a:xfrm>
            <a:off x="703372" y="5279541"/>
            <a:ext cx="5630111" cy="50003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p7:notes"/>
          <p:cNvSpPr/>
          <p:nvPr>
            <p:ph idx="2" type="sldImg"/>
          </p:nvPr>
        </p:nvSpPr>
        <p:spPr>
          <a:xfrm>
            <a:off x="739775" y="831850"/>
            <a:ext cx="5557838" cy="4168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p8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" name="Google Shape;208;p9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9">
  <p:cSld name="Custom 9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1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10">
  <p:cSld name="Custom 10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12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11">
  <p:cSld name="Custom 1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1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12">
  <p:cSld name="Custom 12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4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8"/>
          <p:cNvSpPr txBox="1"/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"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/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9"/>
          <p:cNvSpPr txBox="1"/>
          <p:nvPr>
            <p:ph idx="1"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2"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0"/>
          <p:cNvSpPr txBox="1"/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"/>
          <p:cNvSpPr txBox="1"/>
          <p:nvPr>
            <p:ph idx="1"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">
  <p:cSld name="Custom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2"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3"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3"/>
          <p:cNvSpPr txBox="1"/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1"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2"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3"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/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idx="1"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2"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3"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5"/>
          <p:cNvSpPr txBox="1"/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5"/>
          <p:cNvSpPr txBox="1"/>
          <p:nvPr>
            <p:ph idx="1" type="body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5"/>
          <p:cNvSpPr txBox="1"/>
          <p:nvPr>
            <p:ph idx="2"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6"/>
          <p:cNvSpPr txBox="1"/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6"/>
          <p:cNvSpPr txBox="1"/>
          <p:nvPr>
            <p:ph idx="1"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26"/>
          <p:cNvSpPr txBox="1"/>
          <p:nvPr>
            <p:ph idx="2"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26"/>
          <p:cNvSpPr txBox="1"/>
          <p:nvPr>
            <p:ph idx="3"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26"/>
          <p:cNvSpPr txBox="1"/>
          <p:nvPr>
            <p:ph idx="4"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44675" y="1825625"/>
            <a:ext cx="5453063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44675" y="1825625"/>
            <a:ext cx="5453063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7"/>
          <p:cNvSpPr txBox="1"/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7"/>
          <p:cNvSpPr txBox="1"/>
          <p:nvPr>
            <p:ph idx="1"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27"/>
          <p:cNvSpPr txBox="1"/>
          <p:nvPr>
            <p:ph idx="2"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12">
  <p:cSld name="Custom 12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0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p30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11">
  <p:cSld name="Custom 1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1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31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10">
  <p:cSld name="Custom 10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2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32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2">
  <p:cSld name="Custom 2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9">
  <p:cSld name="Custom 9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3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33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8">
  <p:cSld name="Custom 8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4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Google Shape;115;p34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7">
  <p:cSld name="Custom 7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5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35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6">
  <p:cSld name="Custom 6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6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p36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5">
  <p:cSld name="Custom 5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7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37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4">
  <p:cSld name="Custom 4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8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Google Shape;127;p38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3">
  <p:cSld name="Custom 3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9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Google Shape;130;p39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2">
  <p:cSld name="Custom 2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0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40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">
  <p:cSld name="Custom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1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" name="Google Shape;136;p41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3">
  <p:cSld name="Custom 3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5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4">
  <p:cSld name="Custom 4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6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5">
  <p:cSld name="Custom 5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7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6">
  <p:cSld name="Custom 6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7">
  <p:cSld name="Custom 7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8">
  <p:cSld name="Custom 8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10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15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15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5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2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" name="Google Shape;139;p42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44"/>
          <p:cNvSpPr/>
          <p:nvPr/>
        </p:nvSpPr>
        <p:spPr>
          <a:xfrm>
            <a:off x="39688" y="5618163"/>
            <a:ext cx="91122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ru-RU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Цифровое информационное пространство управления распределением электроэнергии </a:t>
            </a:r>
            <a:endParaRPr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3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53"/>
          <p:cNvSpPr txBox="1"/>
          <p:nvPr>
            <p:ph idx="4294967295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9538" y="0"/>
            <a:ext cx="9169401" cy="6861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53"/>
          <p:cNvSpPr txBox="1"/>
          <p:nvPr/>
        </p:nvSpPr>
        <p:spPr>
          <a:xfrm>
            <a:off x="109538" y="652463"/>
            <a:ext cx="895032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53"/>
          <p:cNvSpPr/>
          <p:nvPr/>
        </p:nvSpPr>
        <p:spPr>
          <a:xfrm>
            <a:off x="96838" y="1001713"/>
            <a:ext cx="8950325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 startAt="2"/>
            </a:pPr>
            <a:r>
              <a:rPr b="1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Изучите известные способы получения электроэнергии, определите их сильные и слабые стороны. Занесите в  таблицу:</a:t>
            </a:r>
            <a:endParaRPr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5" name="Google Shape;225;p53"/>
          <p:cNvGraphicFramePr/>
          <p:nvPr/>
        </p:nvGraphicFramePr>
        <p:xfrm>
          <a:off x="1123950" y="1877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{8F3766C4-7B5C-4587-A879-4883C8068A1B}</a:tableStyleId>
              </a:tblPr>
              <a:tblGrid>
                <a:gridCol w="2168525"/>
                <a:gridCol w="2168525"/>
                <a:gridCol w="2168525"/>
              </a:tblGrid>
              <a:tr h="708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ru-RU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Способ получения электроэнергии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ru-RU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Плюсы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ru-RU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Минусы 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4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54"/>
          <p:cNvSpPr txBox="1"/>
          <p:nvPr>
            <p:ph idx="4294967295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9538" y="0"/>
            <a:ext cx="9169401" cy="686117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54"/>
          <p:cNvSpPr txBox="1"/>
          <p:nvPr/>
        </p:nvSpPr>
        <p:spPr>
          <a:xfrm>
            <a:off x="109538" y="652463"/>
            <a:ext cx="895032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54"/>
          <p:cNvSpPr/>
          <p:nvPr/>
        </p:nvSpPr>
        <p:spPr>
          <a:xfrm>
            <a:off x="96838" y="1001713"/>
            <a:ext cx="8950325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 startAt="3"/>
            </a:pPr>
            <a:r>
              <a:rPr b="1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Какой способ хранения электроэнергии на Ваш взгляд самый перспективный? Обоснуйте свой ответ:</a:t>
            </a:r>
            <a:endParaRPr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(Минимальное количество символов в ответе - 500 знаков, включая пробелы)</a:t>
            </a:r>
            <a:endParaRPr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69400" cy="6861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55"/>
          <p:cNvSpPr txBox="1"/>
          <p:nvPr/>
        </p:nvSpPr>
        <p:spPr>
          <a:xfrm>
            <a:off x="109538" y="652463"/>
            <a:ext cx="8950325" cy="2862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Блок  III: «Техническое задание»</a:t>
            </a:r>
            <a:endParaRPr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этом блоке необходимо доработать предложенную схему системы электрификации города, исходя из прогноза увеличения мощности потребления города на 1000 МВт.</a:t>
            </a:r>
            <a:endParaRPr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6"/>
          <p:cNvSpPr txBox="1"/>
          <p:nvPr/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56"/>
          <p:cNvSpPr txBox="1"/>
          <p:nvPr/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69400" cy="6861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56"/>
          <p:cNvSpPr txBox="1"/>
          <p:nvPr/>
        </p:nvSpPr>
        <p:spPr>
          <a:xfrm>
            <a:off x="61912" y="638175"/>
            <a:ext cx="9020100" cy="58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56"/>
          <p:cNvSpPr txBox="1"/>
          <p:nvPr/>
        </p:nvSpPr>
        <p:spPr>
          <a:xfrm>
            <a:off x="79375" y="638175"/>
            <a:ext cx="8985300" cy="55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0" lang="ru-RU" sz="1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Блок IV: «О команде»</a:t>
            </a:r>
            <a:endParaRPr b="0" i="0" sz="16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br>
              <a:rPr b="1" i="0" lang="ru-RU" sz="1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Опишите здесь роли и информацию обо всех участниках команды. Максимальное число участников в команде – 6 человек. Под каждого участника создайте свой слайд.</a:t>
            </a:r>
            <a:endParaRPr/>
          </a:p>
        </p:txBody>
      </p:sp>
      <p:graphicFrame>
        <p:nvGraphicFramePr>
          <p:cNvPr id="250" name="Google Shape;250;p56"/>
          <p:cNvGraphicFramePr/>
          <p:nvPr/>
        </p:nvGraphicFramePr>
        <p:xfrm>
          <a:off x="374650" y="19415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{967DF05A-D90A-4FE2-8CC4-66B087B3991D}</a:tableStyleId>
              </a:tblPr>
              <a:tblGrid>
                <a:gridCol w="4197350"/>
                <a:gridCol w="4197350"/>
              </a:tblGrid>
              <a:tr h="468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ru-RU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Фамилия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8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ru-RU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Имя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8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ru-RU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Отчество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8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ru-RU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Роль в команде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8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ru-RU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Город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8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ru-RU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Образовательное учреждение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8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ru-RU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Класс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8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ru-RU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E-mail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5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ru-RU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Предпочтительный способ связи (email, телефон, vk, skype и т.д.)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7"/>
          <p:cNvSpPr txBox="1"/>
          <p:nvPr/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57"/>
          <p:cNvSpPr txBox="1"/>
          <p:nvPr/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5"/>
          <p:cNvSpPr txBox="1"/>
          <p:nvPr/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45"/>
          <p:cNvSpPr txBox="1"/>
          <p:nvPr/>
        </p:nvSpPr>
        <p:spPr>
          <a:xfrm>
            <a:off x="825500" y="2519363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69400" cy="686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45"/>
          <p:cNvSpPr/>
          <p:nvPr/>
        </p:nvSpPr>
        <p:spPr>
          <a:xfrm>
            <a:off x="85725" y="999300"/>
            <a:ext cx="8972400" cy="48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Соответствие графика выработки электроэнергии и мощности графику потребления – это задача, которая решается сейчас на всех уровнях энергетической системы.</a:t>
            </a:r>
            <a:endParaRPr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Мощность электрической станции и, соответственно, пропускная способность электрических сетей, по которым передается эта мощность, практически никогда не проектируется равной суммарной пиковой мощности всех подключенных к ней потребителей, потому что стоимость строительства такой энергосистемы приведет к росту тарифа для потребителей и повышенных расходов на содержание такой инфраструктуры. Но основная причина в том, что вероятность того, что все потребители включат все свои энергопринимающие устройства одновременно, практически равна нулю.</a:t>
            </a:r>
            <a:r>
              <a:rPr lang="ru-RU" sz="16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0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Поэтому существуют специальные методики проектирования, предусматривающие вероятность одновременной работы различных групп потребителей.</a:t>
            </a:r>
            <a:r>
              <a:rPr lang="ru-RU" sz="16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0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Но этого не всегда достаточно. Иногда на некоторых участках электрической сети </a:t>
            </a:r>
            <a:r>
              <a:rPr i="0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</a:t>
            </a:r>
            <a:r>
              <a:rPr i="0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озникает дефицит мощности. И не всегда возможно решить эту проблему быстро, так как требуется время для проектирования и нового строительства.</a:t>
            </a:r>
            <a:endParaRPr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таких случаях можно использовать современные цифровые технологии, не допуская перегрузки силового оборудования. 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этом кейсе Вам предстоит проектировать управление энергосистемой города, с помощью коммутаций и распределением потоков мощности между генерацией, потребителями и системой хранения электроэнергии.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6"/>
          <p:cNvSpPr txBox="1"/>
          <p:nvPr/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69400" cy="686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46"/>
          <p:cNvSpPr/>
          <p:nvPr/>
        </p:nvSpPr>
        <p:spPr>
          <a:xfrm>
            <a:off x="155575" y="1947862"/>
            <a:ext cx="8832900" cy="2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ПАО «Россети» – оператор энергетических сетей в России – является одной из крупнейших электросетевых компаний в мире. Компания управляет 2,34 млн. километров линий электропередачи, 502 тыс. подстанций трансформаторной мощностью более 781 тыс. МВА. 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2017 году полезный отпуск электроэнергии потребителям составил 748,2 млрд. кВт∙ч. Численность персонала Группы компаний «Россети» - 228 тыс. человек.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Имущественный комплекс ПАО «Россети» включает в себя 35 дочерних и зависимых обществ, в том числе 15 межрегиональных и магистральную сетевую компанию. Контролирующим акционером является государство в лице Федерального агентства по управлению государственным имуществом РФ, владеющее 88.04 % долей в уставном капитале.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7"/>
          <p:cNvSpPr txBox="1"/>
          <p:nvPr/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7"/>
          <p:cNvSpPr txBox="1"/>
          <p:nvPr/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69400" cy="686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47"/>
          <p:cNvSpPr/>
          <p:nvPr/>
        </p:nvSpPr>
        <p:spPr>
          <a:xfrm>
            <a:off x="61913" y="638175"/>
            <a:ext cx="9020175" cy="5818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47"/>
          <p:cNvSpPr/>
          <p:nvPr/>
        </p:nvSpPr>
        <p:spPr>
          <a:xfrm>
            <a:off x="79375" y="638175"/>
            <a:ext cx="8985250" cy="5581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Проектная задача кейса:</a:t>
            </a:r>
            <a:endParaRPr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Изучить как устроен рынок электроэнергетики, его основных участников и их задачи.</a:t>
            </a:r>
            <a:endParaRPr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Проанализировать существующие технологии получения, хранения и передачи электроэнергии, выявить преимущества и недостатки этих технологий</a:t>
            </a:r>
            <a:endParaRPr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Предложить схему управления электроснабжением города.</a:t>
            </a:r>
            <a:endParaRPr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Требования и факты, которые необходимо учесть при решении проектной задачи кейса:</a:t>
            </a:r>
            <a:endParaRPr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-"/>
            </a:pPr>
            <a:r>
              <a:rPr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Необходимо использовать только существующие технологии;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-"/>
            </a:pPr>
            <a:r>
              <a:rPr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 возможности не отключать дома от электроэнергии;</a:t>
            </a:r>
            <a:endParaRPr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8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48"/>
          <p:cNvSpPr txBox="1"/>
          <p:nvPr>
            <p:ph idx="4294967295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69400" cy="686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48"/>
          <p:cNvSpPr txBox="1"/>
          <p:nvPr/>
        </p:nvSpPr>
        <p:spPr>
          <a:xfrm>
            <a:off x="193675" y="882650"/>
            <a:ext cx="8950325" cy="3138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Блок I: «Проверочный вопрос»</a:t>
            </a:r>
            <a:endParaRPr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Давайте проверим, как вы поняли тему кейса. Ответьте на поставленный вопрос:</a:t>
            </a:r>
            <a:endParaRPr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Что такое система накопления энергии?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1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9"/>
          <p:cNvSpPr txBox="1"/>
          <p:nvPr/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49"/>
          <p:cNvSpPr txBox="1"/>
          <p:nvPr/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69400" cy="686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49"/>
          <p:cNvSpPr txBox="1"/>
          <p:nvPr/>
        </p:nvSpPr>
        <p:spPr>
          <a:xfrm>
            <a:off x="61912" y="638175"/>
            <a:ext cx="9020100" cy="58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49"/>
          <p:cNvSpPr txBox="1"/>
          <p:nvPr/>
        </p:nvSpPr>
        <p:spPr>
          <a:xfrm>
            <a:off x="79375" y="638175"/>
            <a:ext cx="8985300" cy="55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0" lang="ru-RU" sz="1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Описание решения:</a:t>
            </a:r>
            <a:endParaRPr b="1" i="0" sz="16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t/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ru-RU" sz="1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Вот мы и добрались до описания решения кейса, этот раздел включает в себя 3 блока.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ru-RU" sz="1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Тебе необходимо ответить на вопросы, ответы записывай сразу в этой же презентации под вопросом. Что делать, если не хватает места? Смело создавай новое. Главное, не меняй последовательность слайдов, формулировку вопросов и используй шрифт Calibri 18-го размера.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ru-RU" sz="1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Внимательно изучи информацию о компании, проектную задачу и справочные материалы. Помни, что от того, насколько подробно ты описываешь решение, зависит то, насколько успешным будет решение. Удачи!</a:t>
            </a:r>
            <a:endParaRPr b="1" i="0" sz="16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0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50"/>
          <p:cNvSpPr txBox="1"/>
          <p:nvPr>
            <p:ph idx="4294967295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69400" cy="686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50"/>
          <p:cNvSpPr txBox="1"/>
          <p:nvPr/>
        </p:nvSpPr>
        <p:spPr>
          <a:xfrm>
            <a:off x="70644" y="562523"/>
            <a:ext cx="9002712" cy="6098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Блок II: «Описание решения кейса»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этом блоке описывается основное решение кейса. Не забудьте учесть Требования и факты от заказчика кейса.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0" i="0" lang="ru-RU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небольшом городке, потребление в котором зависит от времени суток, есть офисы с солнечными панелями на крышах, больница и жилые дома. Ночью и днем (из-за выработки на солнечных панелях) потребление ниже. Город обеспечивает АЭС с двумя блоками по 900 МВт и парк ветрогенераторов. Эти электростанции питают город через трансформаторные подстанции А и В. К АЭС и подстанциям присоединен накопитель энергии, который может заряжаться или разряжаться с заданной вами мощностью, но не более 1000 МВт. Схема энергосистемы приведена на следующем слайде. На распределительных устройствах 1,2 и 3, которые имеют свои ограничения по пропускаемой мощности, стоят выключатели. </a:t>
            </a:r>
            <a:r>
              <a:rPr b="0" i="0" lang="ru-RU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Схема распределительных устройств может работать в 3х положениях.</a:t>
            </a:r>
            <a:r>
              <a:rPr b="0" i="0" lang="ru-RU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ru-RU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Выключатели 1 и 3 могут быть или замкнуты («1»), или разомкнуты («0»), выключатель 2 может работать в положениях: замкнут по линии А, соединяющей накопитель и подстанцию А (положение «А»), замкнут по линии В, соединяющей накопитель и подстанцию В (положение «В») или разомкнут («0»). </a:t>
            </a:r>
            <a:r>
              <a:rPr b="1" i="0" lang="ru-RU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каких положениях должны быть выключатели 1, 2 и 3 в каждый период дня, чтобы система оставалась устойчиво работающей?</a:t>
            </a:r>
            <a:endParaRPr b="1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-RU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Необходимо выполнить следующие требования:</a:t>
            </a:r>
            <a:endParaRPr b="0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ru-RU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АЭС всегда работает в номинальном режиме, и их нельзя регулировать по времени</a:t>
            </a:r>
            <a:endParaRPr b="0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ru-RU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энергосистеме должен соблюдаться баланс мощности: потребление не должно быть больше, чем генерация, но и генерация не должна быть больше, чем потребление</a:t>
            </a:r>
            <a:endParaRPr b="0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ru-RU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Отключать город и потребителей в нем нельзя</a:t>
            </a:r>
            <a:endParaRPr b="0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ru-RU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Нельзя отключать от выдачи мощности в сеть атомную электростанцию</a:t>
            </a:r>
            <a:endParaRPr b="0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ru-RU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Каждый из трансформаторов А и В нельзя нагружать </a:t>
            </a:r>
            <a:r>
              <a:rPr b="0" i="0" lang="ru-RU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больше, чем на 100%</a:t>
            </a:r>
            <a:endParaRPr b="0" i="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1"/>
          <p:cNvSpPr txBox="1"/>
          <p:nvPr/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51"/>
          <p:cNvSpPr txBox="1"/>
          <p:nvPr/>
        </p:nvSpPr>
        <p:spPr>
          <a:xfrm>
            <a:off x="825500" y="2519363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69400" cy="6861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51"/>
          <p:cNvSpPr/>
          <p:nvPr/>
        </p:nvSpPr>
        <p:spPr>
          <a:xfrm>
            <a:off x="171450" y="676275"/>
            <a:ext cx="8907463" cy="5508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51"/>
          <p:cNvPicPr preferRelativeResize="0"/>
          <p:nvPr/>
        </p:nvPicPr>
        <p:blipFill rotWithShape="1">
          <a:blip r:embed="rId4">
            <a:alphaModFix/>
          </a:blip>
          <a:srcRect b="0" l="2751" r="1754" t="602"/>
          <a:stretch/>
        </p:blipFill>
        <p:spPr>
          <a:xfrm>
            <a:off x="171450" y="1027906"/>
            <a:ext cx="8731959" cy="5102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2"/>
          <p:cNvSpPr txBox="1"/>
          <p:nvPr/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52"/>
          <p:cNvSpPr txBox="1"/>
          <p:nvPr/>
        </p:nvSpPr>
        <p:spPr>
          <a:xfrm>
            <a:off x="825500" y="2519363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69400" cy="6861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52"/>
          <p:cNvSpPr/>
          <p:nvPr/>
        </p:nvSpPr>
        <p:spPr>
          <a:xfrm>
            <a:off x="171450" y="676275"/>
            <a:ext cx="8907463" cy="5508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52"/>
          <p:cNvSpPr txBox="1"/>
          <p:nvPr/>
        </p:nvSpPr>
        <p:spPr>
          <a:xfrm>
            <a:off x="166688" y="652463"/>
            <a:ext cx="8810625" cy="536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Таблица для заполнения решения кейса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15" name="Google Shape;215;p52"/>
          <p:cNvGraphicFramePr/>
          <p:nvPr/>
        </p:nvGraphicFramePr>
        <p:xfrm>
          <a:off x="261937" y="121253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{39D3918D-CA3C-45EC-8E03-AF3723F926C7}</a:tableStyleId>
              </a:tblPr>
              <a:tblGrid>
                <a:gridCol w="2178850"/>
                <a:gridCol w="2178850"/>
                <a:gridCol w="2178850"/>
                <a:gridCol w="2178850"/>
              </a:tblGrid>
              <a:tr h="407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Часть дня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Выключатель 1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Выключатель 2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Выключатель 3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407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Утро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ru-RU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«0» или «1»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«0», «А» или «В»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«0» или «1»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407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День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ru-RU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«0» или «1»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ru-RU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«0», «А» или «В»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ru-RU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«0» или «1»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407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Вечер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ru-RU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«0» или «1»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ru-RU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«0», «А» или «В»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ru-RU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«0» или «1»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407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Ночь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ru-RU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«0» или «1»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ru-RU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«0», «А» или «В»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ru-RU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«0» или «1»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