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BC80EA3-1F53-420F-A81B-74FF588E6ECF}">
  <a:tblStyle styleId="{BBC80EA3-1F53-420F-A81B-74FF588E6EC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g464a4521f9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3" name="Google Shape;53;g464a4521f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g464a4521f9_0_1:notes"/>
          <p:cNvSpPr txBox="1"/>
          <p:nvPr>
            <p:ph idx="12" type="sldNum"/>
          </p:nvPr>
        </p:nvSpPr>
        <p:spPr>
          <a:xfrm>
            <a:off x="3884612" y="8685212"/>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4">
  <p:cSld name="Custom 4">
    <p:spTree>
      <p:nvGrpSpPr>
        <p:cNvPr id="35" name="Shape 35"/>
        <p:cNvGrpSpPr/>
        <p:nvPr/>
      </p:nvGrpSpPr>
      <p:grpSpPr>
        <a:xfrm>
          <a:off x="0" y="0"/>
          <a:ext cx="0" cy="0"/>
          <a:chOff x="0" y="0"/>
          <a:chExt cx="0" cy="0"/>
        </a:xfrm>
      </p:grpSpPr>
      <p:sp>
        <p:nvSpPr>
          <p:cNvPr id="36" name="Google Shape;36;p11"/>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1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3">
  <p:cSld name="Custom 3">
    <p:spTree>
      <p:nvGrpSpPr>
        <p:cNvPr id="38" name="Shape 38"/>
        <p:cNvGrpSpPr/>
        <p:nvPr/>
      </p:nvGrpSpPr>
      <p:grpSpPr>
        <a:xfrm>
          <a:off x="0" y="0"/>
          <a:ext cx="0" cy="0"/>
          <a:chOff x="0" y="0"/>
          <a:chExt cx="0" cy="0"/>
        </a:xfrm>
      </p:grpSpPr>
      <p:sp>
        <p:nvSpPr>
          <p:cNvPr id="39" name="Google Shape;39;p12"/>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 name="Google Shape;40;p1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2">
  <p:cSld name="Custom 2">
    <p:spTree>
      <p:nvGrpSpPr>
        <p:cNvPr id="41" name="Shape 41"/>
        <p:cNvGrpSpPr/>
        <p:nvPr/>
      </p:nvGrpSpPr>
      <p:grpSpPr>
        <a:xfrm>
          <a:off x="0" y="0"/>
          <a:ext cx="0" cy="0"/>
          <a:chOff x="0" y="0"/>
          <a:chExt cx="0" cy="0"/>
        </a:xfrm>
      </p:grpSpPr>
      <p:sp>
        <p:nvSpPr>
          <p:cNvPr id="42" name="Google Shape;42;p13"/>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p:cSld name="Custom">
    <p:spTree>
      <p:nvGrpSpPr>
        <p:cNvPr id="44" name="Shape 44"/>
        <p:cNvGrpSpPr/>
        <p:nvPr/>
      </p:nvGrpSpPr>
      <p:grpSpPr>
        <a:xfrm>
          <a:off x="0" y="0"/>
          <a:ext cx="0" cy="0"/>
          <a:chOff x="0" y="0"/>
          <a:chExt cx="0" cy="0"/>
        </a:xfrm>
      </p:grpSpPr>
      <p:sp>
        <p:nvSpPr>
          <p:cNvPr id="45" name="Google Shape;45;p14"/>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1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50"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12">
  <p:cSld name="Custom 12">
    <p:spTree>
      <p:nvGrpSpPr>
        <p:cNvPr id="11" name="Shape 11"/>
        <p:cNvGrpSpPr/>
        <p:nvPr/>
      </p:nvGrpSpPr>
      <p:grpSpPr>
        <a:xfrm>
          <a:off x="0" y="0"/>
          <a:ext cx="0" cy="0"/>
          <a:chOff x="0" y="0"/>
          <a:chExt cx="0" cy="0"/>
        </a:xfrm>
      </p:grpSpPr>
      <p:sp>
        <p:nvSpPr>
          <p:cNvPr id="12" name="Google Shape;12;p3"/>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11">
  <p:cSld name="Custom 11">
    <p:spTree>
      <p:nvGrpSpPr>
        <p:cNvPr id="14" name="Shape 14"/>
        <p:cNvGrpSpPr/>
        <p:nvPr/>
      </p:nvGrpSpPr>
      <p:grpSpPr>
        <a:xfrm>
          <a:off x="0" y="0"/>
          <a:ext cx="0" cy="0"/>
          <a:chOff x="0" y="0"/>
          <a:chExt cx="0" cy="0"/>
        </a:xfrm>
      </p:grpSpPr>
      <p:sp>
        <p:nvSpPr>
          <p:cNvPr id="15" name="Google Shape;15;p4"/>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10">
  <p:cSld name="Custom 10">
    <p:spTree>
      <p:nvGrpSpPr>
        <p:cNvPr id="17" name="Shape 17"/>
        <p:cNvGrpSpPr/>
        <p:nvPr/>
      </p:nvGrpSpPr>
      <p:grpSpPr>
        <a:xfrm>
          <a:off x="0" y="0"/>
          <a:ext cx="0" cy="0"/>
          <a:chOff x="0" y="0"/>
          <a:chExt cx="0" cy="0"/>
        </a:xfrm>
      </p:grpSpPr>
      <p:sp>
        <p:nvSpPr>
          <p:cNvPr id="18" name="Google Shape;18;p5"/>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9">
  <p:cSld name="Custom 9">
    <p:spTree>
      <p:nvGrpSpPr>
        <p:cNvPr id="20" name="Shape 20"/>
        <p:cNvGrpSpPr/>
        <p:nvPr/>
      </p:nvGrpSpPr>
      <p:grpSpPr>
        <a:xfrm>
          <a:off x="0" y="0"/>
          <a:ext cx="0" cy="0"/>
          <a:chOff x="0" y="0"/>
          <a:chExt cx="0" cy="0"/>
        </a:xfrm>
      </p:grpSpPr>
      <p:sp>
        <p:nvSpPr>
          <p:cNvPr id="21" name="Google Shape;21;p6"/>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8">
  <p:cSld name="Custom 8">
    <p:spTree>
      <p:nvGrpSpPr>
        <p:cNvPr id="23" name="Shape 23"/>
        <p:cNvGrpSpPr/>
        <p:nvPr/>
      </p:nvGrpSpPr>
      <p:grpSpPr>
        <a:xfrm>
          <a:off x="0" y="0"/>
          <a:ext cx="0" cy="0"/>
          <a:chOff x="0" y="0"/>
          <a:chExt cx="0" cy="0"/>
        </a:xfrm>
      </p:grpSpPr>
      <p:sp>
        <p:nvSpPr>
          <p:cNvPr id="24" name="Google Shape;24;p7"/>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7">
  <p:cSld name="Custom 7">
    <p:spTree>
      <p:nvGrpSpPr>
        <p:cNvPr id="26" name="Shape 26"/>
        <p:cNvGrpSpPr/>
        <p:nvPr/>
      </p:nvGrpSpPr>
      <p:grpSpPr>
        <a:xfrm>
          <a:off x="0" y="0"/>
          <a:ext cx="0" cy="0"/>
          <a:chOff x="0" y="0"/>
          <a:chExt cx="0" cy="0"/>
        </a:xfrm>
      </p:grpSpPr>
      <p:sp>
        <p:nvSpPr>
          <p:cNvPr id="27" name="Google Shape;27;p8"/>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6">
  <p:cSld name="Custom 6">
    <p:spTree>
      <p:nvGrpSpPr>
        <p:cNvPr id="29" name="Shape 29"/>
        <p:cNvGrpSpPr/>
        <p:nvPr/>
      </p:nvGrpSpPr>
      <p:grpSpPr>
        <a:xfrm>
          <a:off x="0" y="0"/>
          <a:ext cx="0" cy="0"/>
          <a:chOff x="0" y="0"/>
          <a:chExt cx="0" cy="0"/>
        </a:xfrm>
      </p:grpSpPr>
      <p:sp>
        <p:nvSpPr>
          <p:cNvPr id="30" name="Google Shape;30;p9"/>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5">
  <p:cSld name="Custom 5">
    <p:spTree>
      <p:nvGrpSpPr>
        <p:cNvPr id="32" name="Shape 32"/>
        <p:cNvGrpSpPr/>
        <p:nvPr/>
      </p:nvGrpSpPr>
      <p:grpSpPr>
        <a:xfrm>
          <a:off x="0" y="0"/>
          <a:ext cx="0" cy="0"/>
          <a:chOff x="0" y="0"/>
          <a:chExt cx="0" cy="0"/>
        </a:xfrm>
      </p:grpSpPr>
      <p:sp>
        <p:nvSpPr>
          <p:cNvPr id="33" name="Google Shape;33;p10"/>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 name="Google Shape;34;p1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7" name="Shape 47"/>
        <p:cNvGrpSpPr/>
        <p:nvPr/>
      </p:nvGrpSpPr>
      <p:grpSpPr>
        <a:xfrm>
          <a:off x="0" y="0"/>
          <a:ext cx="0" cy="0"/>
          <a:chOff x="0" y="0"/>
          <a:chExt cx="0" cy="0"/>
        </a:xfrm>
      </p:grpSpPr>
      <p:sp>
        <p:nvSpPr>
          <p:cNvPr id="48" name="Google Shape;48;p15"/>
          <p:cNvSpPr txBox="1"/>
          <p:nvPr>
            <p:ph type="title"/>
          </p:nvPr>
        </p:nvSpPr>
        <p:spPr>
          <a:xfrm>
            <a:off x="628650" y="365125"/>
            <a:ext cx="7886700" cy="13257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15"/>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pic>
        <p:nvPicPr>
          <p:cNvPr id="56" name="Google Shape;56;p17"/>
          <p:cNvPicPr preferRelativeResize="0"/>
          <p:nvPr/>
        </p:nvPicPr>
        <p:blipFill>
          <a:blip r:embed="rId3">
            <a:alphaModFix/>
          </a:blip>
          <a:stretch>
            <a:fillRect/>
          </a:stretch>
        </p:blipFill>
        <p:spPr>
          <a:xfrm>
            <a:off x="0" y="0"/>
            <a:ext cx="9143997" cy="6858000"/>
          </a:xfrm>
          <a:prstGeom prst="rect">
            <a:avLst/>
          </a:prstGeom>
          <a:noFill/>
          <a:ln>
            <a:noFill/>
          </a:ln>
        </p:spPr>
      </p:pic>
      <p:sp>
        <p:nvSpPr>
          <p:cNvPr id="57" name="Google Shape;57;p17"/>
          <p:cNvSpPr txBox="1"/>
          <p:nvPr/>
        </p:nvSpPr>
        <p:spPr>
          <a:xfrm>
            <a:off x="15875" y="5581650"/>
            <a:ext cx="9112200" cy="96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600"/>
              <a:buFont typeface="Calibri"/>
              <a:buNone/>
            </a:pPr>
            <a:r>
              <a:rPr i="0" lang="en-US" sz="2200" u="none" cap="none" strike="noStrike">
                <a:solidFill>
                  <a:srgbClr val="FFFFFF"/>
                </a:solidFill>
                <a:latin typeface="Calibri"/>
                <a:ea typeface="Calibri"/>
                <a:cs typeface="Calibri"/>
                <a:sym typeface="Calibri"/>
              </a:rPr>
              <a:t>Цифровая железная дорога и автоматизированные системы управления железнодорожным транспортом</a:t>
            </a:r>
            <a:endParaRPr sz="2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6" name="Google Shape;136;p26"/>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138" name="Google Shape;138;p26"/>
          <p:cNvSpPr txBox="1"/>
          <p:nvPr/>
        </p:nvSpPr>
        <p:spPr>
          <a:xfrm>
            <a:off x="61912" y="638175"/>
            <a:ext cx="9020100" cy="581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9" name="Google Shape;139;p26"/>
          <p:cNvSpPr txBox="1"/>
          <p:nvPr/>
        </p:nvSpPr>
        <p:spPr>
          <a:xfrm>
            <a:off x="79375" y="638175"/>
            <a:ext cx="8985300" cy="55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Блок  III: «Техническая реализация проекта»</a:t>
            </a:r>
            <a:endParaRPr b="0"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Технико-экономические требования к устройству обнаружения препятствия на пути следования поезда.</a:t>
            </a:r>
            <a:endParaRPr b="0"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1"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Как мы помним, устройство обнаружения препятствий на пути следования поезда – это комплекс датчиковой аппаратуры, позволяющей распознать препятствия и принять решения без участия машиниста. </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Постарайтесь описать набор датчиковой аппаратуры, необходимой для внедрения в современные локомотивы для создания полноценной системы обнаружения препятствий.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7"/>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45" name="Google Shape;145;p27"/>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46" name="Google Shape;146;p27"/>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147" name="Google Shape;147;p27"/>
          <p:cNvSpPr txBox="1"/>
          <p:nvPr/>
        </p:nvSpPr>
        <p:spPr>
          <a:xfrm>
            <a:off x="61912" y="638175"/>
            <a:ext cx="9020100" cy="581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48" name="Google Shape;148;p27"/>
          <p:cNvSpPr txBox="1"/>
          <p:nvPr/>
        </p:nvSpPr>
        <p:spPr>
          <a:xfrm>
            <a:off x="79375" y="638175"/>
            <a:ext cx="8985300" cy="55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Блок IV: «О команде»</a:t>
            </a:r>
            <a:endParaRPr b="0" i="0" sz="16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br>
              <a:rPr b="1" i="0" lang="en-US" sz="1600" u="none">
                <a:solidFill>
                  <a:srgbClr val="000000"/>
                </a:solidFill>
                <a:latin typeface="Calibri"/>
                <a:ea typeface="Calibri"/>
                <a:cs typeface="Calibri"/>
                <a:sym typeface="Calibri"/>
              </a:rPr>
            </a:br>
            <a:r>
              <a:rPr b="0" i="0" lang="en-US" sz="1600" u="none">
                <a:solidFill>
                  <a:srgbClr val="000000"/>
                </a:solidFill>
                <a:latin typeface="Calibri"/>
                <a:ea typeface="Calibri"/>
                <a:cs typeface="Calibri"/>
                <a:sym typeface="Calibri"/>
              </a:rPr>
              <a:t>Опишите здесь роли и информацию обо всех участниках команды. Максимальное число участников в команде – 6 человек. Под каждого участника создайте свой слайд.</a:t>
            </a:r>
            <a:endParaRPr/>
          </a:p>
        </p:txBody>
      </p:sp>
      <p:graphicFrame>
        <p:nvGraphicFramePr>
          <p:cNvPr id="149" name="Google Shape;149;p27"/>
          <p:cNvGraphicFramePr/>
          <p:nvPr/>
        </p:nvGraphicFramePr>
        <p:xfrm>
          <a:off x="374650" y="1941512"/>
          <a:ext cx="3000000" cy="3000000"/>
        </p:xfrm>
        <a:graphic>
          <a:graphicData uri="http://schemas.openxmlformats.org/drawingml/2006/table">
            <a:tbl>
              <a:tblPr>
                <a:noFill/>
                <a:tableStyleId>{BBC80EA3-1F53-420F-A81B-74FF588E6ECF}</a:tableStyleId>
              </a:tblPr>
              <a:tblGrid>
                <a:gridCol w="4197350"/>
                <a:gridCol w="4197350"/>
              </a:tblGrid>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Фамилия</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Имя</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Отчество</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Роль в команде</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Город</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Образовательное учреждение</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Класс</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E-mail</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25475">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Предпочтительный способ связи (email, телефон, vk, skype и т.д.)</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55" name="Google Shape;155;p28"/>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56" name="Google Shape;156;p28"/>
          <p:cNvPicPr preferRelativeResize="0"/>
          <p:nvPr/>
        </p:nvPicPr>
        <p:blipFill>
          <a:blip r:embed="rId3">
            <a:alphaModFix/>
          </a:blip>
          <a:stretch>
            <a:fillRect/>
          </a:stretch>
        </p:blipFill>
        <p:spPr>
          <a:xfrm>
            <a:off x="0" y="0"/>
            <a:ext cx="9143997"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8"/>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63" name="Google Shape;63;p18"/>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64" name="Google Shape;64;p18"/>
          <p:cNvPicPr preferRelativeResize="0"/>
          <p:nvPr/>
        </p:nvPicPr>
        <p:blipFill rotWithShape="1">
          <a:blip r:embed="rId3">
            <a:alphaModFix/>
          </a:blip>
          <a:srcRect b="0" l="0" r="0" t="0"/>
          <a:stretch/>
        </p:blipFill>
        <p:spPr>
          <a:xfrm>
            <a:off x="-25400" y="-3175"/>
            <a:ext cx="9169400" cy="6861175"/>
          </a:xfrm>
          <a:prstGeom prst="rect">
            <a:avLst/>
          </a:prstGeom>
          <a:noFill/>
          <a:ln>
            <a:noFill/>
          </a:ln>
        </p:spPr>
      </p:pic>
      <p:sp>
        <p:nvSpPr>
          <p:cNvPr id="65" name="Google Shape;65;p18"/>
          <p:cNvSpPr txBox="1"/>
          <p:nvPr/>
        </p:nvSpPr>
        <p:spPr>
          <a:xfrm>
            <a:off x="152400" y="1409700"/>
            <a:ext cx="8839200" cy="40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Один из приоритетов ОАО «РЖД» до 2030 года развитие технологий в области беспилотных интеллектуальных автоматизированных систем управления железнодорожным транспортом. В этом процессе уже достигнуты некоторые успехи. Так, с 2015 года на станции Лужская (Ленинградская область) работают локомотивы, выполняющие маневровые операции без участия машиниста. В будущем технологии «цифровых железных дорог» будут активно развиваться, планируется, что следующим пилотным проектом по внедрению безлюдных технологий будут пассажирские направления Московского Центрального кольца. Тем не менее, сегодня большинство задач по управлению составом выполняется в ручном режиме. С развитием технологий привычные атрибуты железной дороги (машинист в кабине локомотива, дежурный на станции, люди, работающие на путях, светофоры, бумажные документы и многое другое) в скором будущем исчезнут или трансформируются, при этом пользоваться услугами железной дороги ее клиентам станет удобнее и комфортнее, а в перечень доступных услуг будет значительно расширен. Вам предлагается поучаствовать в решении кейса по развитию и внедрению технологий беспилотных систем управления железнодорожным транспортом</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9"/>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71" name="Google Shape;71;p19"/>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72" name="Google Shape;72;p19"/>
          <p:cNvSpPr txBox="1"/>
          <p:nvPr/>
        </p:nvSpPr>
        <p:spPr>
          <a:xfrm>
            <a:off x="155575" y="2139950"/>
            <a:ext cx="8832900" cy="4457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ОАО "Российские железные дороги"</a:t>
            </a:r>
            <a:r>
              <a:rPr b="0" i="0" lang="en-US" sz="1600" u="none">
                <a:solidFill>
                  <a:srgbClr val="000000"/>
                </a:solidFill>
                <a:latin typeface="Calibri"/>
                <a:ea typeface="Calibri"/>
                <a:cs typeface="Calibri"/>
                <a:sym typeface="Calibri"/>
              </a:rPr>
              <a:t> входит в мировую тройку лидеров железнодорожных компаний по следующим показателям: объемы грузовых и пассажирских перевозок; финансовые рейтинги; квалифицированные специалисты; большая научно-техническая база; проектные и строительные мощности; значительный опыт международного сотрудничества.</a:t>
            </a:r>
            <a:endParaRPr/>
          </a:p>
          <a:p>
            <a:pPr indent="0" lvl="0" marL="0" marR="0" rtl="0" algn="just">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Учредителем и единственным акционером ОАО "РЖД" является Российская Федерация</a:t>
            </a:r>
            <a:r>
              <a:rPr b="0" i="0" lang="en-US" sz="1600" u="none">
                <a:solidFill>
                  <a:srgbClr val="000000"/>
                </a:solidFill>
                <a:latin typeface="Calibri"/>
                <a:ea typeface="Calibri"/>
                <a:cs typeface="Calibri"/>
                <a:sym typeface="Calibri"/>
              </a:rPr>
              <a:t>. От имени Российской Федерации полномочия акционера осуществляет Правительство Российской Федерации.</a:t>
            </a:r>
            <a:endParaRPr/>
          </a:p>
          <a:p>
            <a:pPr indent="0" lvl="0" marL="0" marR="0" rtl="0" algn="l">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Немного цифр:</a:t>
            </a:r>
            <a:endParaRPr/>
          </a:p>
          <a:p>
            <a:pPr indent="0" lvl="0" marL="0" marR="0" rtl="0" algn="l">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Эксплуатационная длина железных дорог, км		       		85,5 тыс.</a:t>
            </a:r>
            <a:endParaRPr/>
          </a:p>
          <a:p>
            <a:pPr indent="0" lvl="0" marL="0" marR="0" rtl="0" algn="l">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Доля в грузообороте транспортной системы России, %		        	45,3</a:t>
            </a:r>
            <a:endParaRPr/>
          </a:p>
          <a:p>
            <a:pPr indent="0" lvl="0" marL="0" marR="0" rtl="0" algn="l">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Доля в пассажирообороте транспортной системы России, %           		26,4</a:t>
            </a:r>
            <a:endParaRPr/>
          </a:p>
          <a:p>
            <a:pPr indent="0" lvl="0" marL="0" marR="0" rtl="0" algn="l">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Пассажирооборот (пасс-км)                                                             		        	122.8 млрд.</a:t>
            </a:r>
            <a:endParaRPr/>
          </a:p>
          <a:p>
            <a:pPr indent="0" lvl="0" marL="0" marR="0" rtl="0" algn="l">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Грузооборот (тарифных тонно-км)                                                 	        		3176,2 млрд.</a:t>
            </a:r>
            <a:endParaRPr/>
          </a:p>
        </p:txBody>
      </p:sp>
      <p:pic>
        <p:nvPicPr>
          <p:cNvPr descr="82696.png" id="73" name="Google Shape;73;p19"/>
          <p:cNvPicPr preferRelativeResize="0"/>
          <p:nvPr/>
        </p:nvPicPr>
        <p:blipFill rotWithShape="1">
          <a:blip r:embed="rId4">
            <a:alphaModFix/>
          </a:blip>
          <a:srcRect b="0" l="0" r="0" t="0"/>
          <a:stretch/>
        </p:blipFill>
        <p:spPr>
          <a:xfrm>
            <a:off x="155575" y="658812"/>
            <a:ext cx="6477000" cy="1285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0"/>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9" name="Google Shape;79;p20"/>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80" name="Google Shape;80;p20"/>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81" name="Google Shape;81;p20"/>
          <p:cNvSpPr txBox="1"/>
          <p:nvPr/>
        </p:nvSpPr>
        <p:spPr>
          <a:xfrm>
            <a:off x="61912" y="638175"/>
            <a:ext cx="9020100" cy="581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2" name="Google Shape;82;p20"/>
          <p:cNvSpPr txBox="1"/>
          <p:nvPr/>
        </p:nvSpPr>
        <p:spPr>
          <a:xfrm>
            <a:off x="79375" y="638175"/>
            <a:ext cx="8985300" cy="55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Введение:</a:t>
            </a:r>
            <a:endParaRPr/>
          </a:p>
          <a:p>
            <a:pPr indent="0" lvl="0" marL="0" marR="0" rtl="0" algn="l">
              <a:lnSpc>
                <a:spcPct val="100000"/>
              </a:lnSpc>
              <a:spcBef>
                <a:spcPts val="0"/>
              </a:spcBef>
              <a:spcAft>
                <a:spcPts val="0"/>
              </a:spcAft>
              <a:buClr>
                <a:srgbClr val="000000"/>
              </a:buClr>
              <a:buSzPts val="1600"/>
              <a:buFont typeface="Arial"/>
              <a:buNone/>
            </a:pPr>
            <a:r>
              <a:t/>
            </a:r>
            <a:endParaRPr b="1"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Ключевыми технологиями, в перспективе предусматривающими поэтапный переход к применению автоматических систем управления, заменяющих человека, являются технологии «Industrial Internet of Things» (Промышленный Интернет Вещей) и «Big Data» (Большие Данные). Использование данных технологии позволить учитывать заданный график движения поездов, возможности инфраструктуры, команды диспетчерских центров, техническое состояние подвижного состава и статусы ближайших участников движения для постоянного сбора первичных данных о состоянии подвижного состава и объектов инфраструктуры. </a:t>
            </a:r>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Размещение на объектах железнодорожной инфраструктуры датчиков, способных измерять основные параметры их работы, позволяют получить устойчивый поток объективной информации об их состоянии в реальном времени. Обнаружение препятствий по ходу следования поезда является одной из важнейших функций для</a:t>
            </a:r>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перехода к беспилотным системам управления по путям с общим доступом. Система обнаружения препятствий должна состоять из бортового блока обнаружения препятствий, устанавливаемого на подвижной состав, и стационарной системы контроля и видеонаблюдения в зонах ограниченной видимости.</a:t>
            </a:r>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Так как же выстроить и внедрить систему беспилотного управления железнодорожным транспортом вместе с ОАО «РЖД»?</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21"/>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8" name="Google Shape;88;p21"/>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89" name="Google Shape;89;p21"/>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90" name="Google Shape;90;p21"/>
          <p:cNvSpPr txBox="1"/>
          <p:nvPr/>
        </p:nvSpPr>
        <p:spPr>
          <a:xfrm>
            <a:off x="61912" y="638175"/>
            <a:ext cx="9020100" cy="581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1" name="Google Shape;91;p21"/>
          <p:cNvSpPr txBox="1"/>
          <p:nvPr/>
        </p:nvSpPr>
        <p:spPr>
          <a:xfrm>
            <a:off x="79375" y="638175"/>
            <a:ext cx="8985300" cy="5581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Проектная задача кейса:</a:t>
            </a:r>
            <a:endParaRPr b="0" i="0" sz="1600" u="none">
              <a:solidFill>
                <a:srgbClr val="000000"/>
              </a:solidFill>
              <a:latin typeface="Calibri"/>
              <a:ea typeface="Calibri"/>
              <a:cs typeface="Calibri"/>
              <a:sym typeface="Calibri"/>
            </a:endParaRPr>
          </a:p>
          <a:p>
            <a:pPr indent="-12700" lvl="0" marL="0" marR="0" rtl="0" algn="just">
              <a:lnSpc>
                <a:spcPct val="100000"/>
              </a:lnSpc>
              <a:spcBef>
                <a:spcPts val="0"/>
              </a:spcBef>
              <a:spcAft>
                <a:spcPts val="0"/>
              </a:spcAft>
              <a:buClr>
                <a:srgbClr val="000000"/>
              </a:buClr>
              <a:buSzPts val="200"/>
              <a:buFont typeface="Calibri"/>
              <a:buAutoNum type="arabicPeriod"/>
            </a:pPr>
            <a:r>
              <a:rPr lang="en-US" sz="1600">
                <a:latin typeface="Calibri"/>
                <a:ea typeface="Calibri"/>
                <a:cs typeface="Calibri"/>
                <a:sym typeface="Calibri"/>
              </a:rPr>
              <a:t>1. </a:t>
            </a:r>
            <a:r>
              <a:rPr b="0" i="0" lang="en-US" sz="1600" u="none">
                <a:solidFill>
                  <a:srgbClr val="000000"/>
                </a:solidFill>
                <a:latin typeface="Calibri"/>
                <a:ea typeface="Calibri"/>
                <a:cs typeface="Calibri"/>
                <a:sym typeface="Calibri"/>
              </a:rPr>
              <a:t>Разработать технические требования и визуализацию рабочего  места оператора удаленного управления поездом.</a:t>
            </a:r>
            <a:endParaRPr/>
          </a:p>
          <a:p>
            <a:pPr indent="-12700" lvl="0" marL="0" marR="0" rtl="0" algn="just">
              <a:lnSpc>
                <a:spcPct val="100000"/>
              </a:lnSpc>
              <a:spcBef>
                <a:spcPts val="0"/>
              </a:spcBef>
              <a:spcAft>
                <a:spcPts val="0"/>
              </a:spcAft>
              <a:buClr>
                <a:srgbClr val="000000"/>
              </a:buClr>
              <a:buSzPts val="200"/>
              <a:buFont typeface="Calibri"/>
              <a:buAutoNum type="arabicPeriod"/>
            </a:pPr>
            <a:r>
              <a:rPr lang="en-US" sz="1600">
                <a:latin typeface="Calibri"/>
                <a:ea typeface="Calibri"/>
                <a:cs typeface="Calibri"/>
                <a:sym typeface="Calibri"/>
              </a:rPr>
              <a:t>2. </a:t>
            </a:r>
            <a:r>
              <a:rPr b="0" i="0" lang="en-US" sz="1600" u="none">
                <a:solidFill>
                  <a:srgbClr val="000000"/>
                </a:solidFill>
                <a:latin typeface="Calibri"/>
                <a:ea typeface="Calibri"/>
                <a:cs typeface="Calibri"/>
                <a:sym typeface="Calibri"/>
              </a:rPr>
              <a:t>Разработать схему и технико-экономические требования к устройству обнаружения препятствия на пути следования поезда.</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Требования и факты, которые необходимо учесть при решении проектной задачи кейса:</a:t>
            </a:r>
            <a:endParaRPr b="0"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Задание 1:</a:t>
            </a:r>
            <a:endParaRPr b="0" i="0" sz="1600" u="none">
              <a:solidFill>
                <a:srgbClr val="000000"/>
              </a:solidFill>
              <a:latin typeface="Calibri"/>
              <a:ea typeface="Calibri"/>
              <a:cs typeface="Calibri"/>
              <a:sym typeface="Calibri"/>
            </a:endParaRPr>
          </a:p>
          <a:p>
            <a:pPr indent="-12700" lvl="0" marL="0" marR="0" rtl="0" algn="just">
              <a:lnSpc>
                <a:spcPct val="100000"/>
              </a:lnSpc>
              <a:spcBef>
                <a:spcPts val="0"/>
              </a:spcBef>
              <a:spcAft>
                <a:spcPts val="0"/>
              </a:spcAft>
              <a:buClr>
                <a:srgbClr val="000000"/>
              </a:buClr>
              <a:buSzPts val="200"/>
              <a:buFont typeface="Calibri"/>
              <a:buChar char="-"/>
            </a:pPr>
            <a:r>
              <a:rPr lang="en-US" sz="1600">
                <a:latin typeface="Calibri"/>
                <a:ea typeface="Calibri"/>
                <a:cs typeface="Calibri"/>
                <a:sym typeface="Calibri"/>
              </a:rPr>
              <a:t>- </a:t>
            </a:r>
            <a:r>
              <a:rPr b="0" i="0" lang="en-US" sz="1600" u="none">
                <a:solidFill>
                  <a:srgbClr val="000000"/>
                </a:solidFill>
                <a:latin typeface="Calibri"/>
                <a:ea typeface="Calibri"/>
                <a:cs typeface="Calibri"/>
                <a:sym typeface="Calibri"/>
              </a:rPr>
              <a:t>определен минимальный требуемый набор компонентов для создания рабочего места оператора удаленного управления поездом</a:t>
            </a:r>
            <a:r>
              <a:rPr lang="en-US" sz="1600">
                <a:latin typeface="Calibri"/>
                <a:ea typeface="Calibri"/>
                <a:cs typeface="Calibri"/>
                <a:sym typeface="Calibri"/>
              </a:rPr>
              <a:t>;</a:t>
            </a:r>
            <a:endParaRPr/>
          </a:p>
          <a:p>
            <a:pPr indent="-12700" lvl="0" marL="0" marR="0" rtl="0" algn="just">
              <a:lnSpc>
                <a:spcPct val="100000"/>
              </a:lnSpc>
              <a:spcBef>
                <a:spcPts val="0"/>
              </a:spcBef>
              <a:spcAft>
                <a:spcPts val="0"/>
              </a:spcAft>
              <a:buClr>
                <a:srgbClr val="000000"/>
              </a:buClr>
              <a:buSzPts val="200"/>
              <a:buFont typeface="Calibri"/>
              <a:buChar char="-"/>
            </a:pPr>
            <a:r>
              <a:rPr lang="en-US" sz="1600">
                <a:latin typeface="Calibri"/>
                <a:ea typeface="Calibri"/>
                <a:cs typeface="Calibri"/>
                <a:sym typeface="Calibri"/>
              </a:rPr>
              <a:t>- </a:t>
            </a:r>
            <a:r>
              <a:rPr b="0" i="0" lang="en-US" sz="1600" u="none">
                <a:solidFill>
                  <a:srgbClr val="000000"/>
                </a:solidFill>
                <a:latin typeface="Calibri"/>
                <a:ea typeface="Calibri"/>
                <a:cs typeface="Calibri"/>
                <a:sym typeface="Calibri"/>
              </a:rPr>
              <a:t>должно обеспечиваться управление движением нескольких составов одним машинистом (оператором дистанционного управления);</a:t>
            </a:r>
            <a:endParaRPr b="1"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Задание 2:</a:t>
            </a:r>
            <a:endParaRPr b="0" i="0" sz="1600" u="none">
              <a:solidFill>
                <a:srgbClr val="000000"/>
              </a:solidFill>
              <a:latin typeface="Calibri"/>
              <a:ea typeface="Calibri"/>
              <a:cs typeface="Calibri"/>
              <a:sym typeface="Calibri"/>
            </a:endParaRPr>
          </a:p>
          <a:p>
            <a:pPr indent="-12700" lvl="0" marL="0" marR="0" rtl="0" algn="just">
              <a:lnSpc>
                <a:spcPct val="100000"/>
              </a:lnSpc>
              <a:spcBef>
                <a:spcPts val="0"/>
              </a:spcBef>
              <a:spcAft>
                <a:spcPts val="0"/>
              </a:spcAft>
              <a:buClr>
                <a:srgbClr val="000000"/>
              </a:buClr>
              <a:buSzPts val="200"/>
              <a:buFont typeface="Calibri"/>
              <a:buChar char="-"/>
            </a:pPr>
            <a:r>
              <a:rPr lang="en-US" sz="1600">
                <a:latin typeface="Calibri"/>
                <a:ea typeface="Calibri"/>
                <a:cs typeface="Calibri"/>
                <a:sym typeface="Calibri"/>
              </a:rPr>
              <a:t>- </a:t>
            </a:r>
            <a:r>
              <a:rPr b="0" i="0" lang="en-US" sz="1600" u="none">
                <a:solidFill>
                  <a:srgbClr val="000000"/>
                </a:solidFill>
                <a:latin typeface="Calibri"/>
                <a:ea typeface="Calibri"/>
                <a:cs typeface="Calibri"/>
                <a:sym typeface="Calibri"/>
              </a:rPr>
              <a:t>внесение изменений в конструкцию локомотива должно быть минимальным;</a:t>
            </a:r>
            <a:endParaRPr/>
          </a:p>
          <a:p>
            <a:pPr indent="-12700" lvl="0" marL="0" marR="0" rtl="0" algn="just">
              <a:lnSpc>
                <a:spcPct val="100000"/>
              </a:lnSpc>
              <a:spcBef>
                <a:spcPts val="0"/>
              </a:spcBef>
              <a:spcAft>
                <a:spcPts val="0"/>
              </a:spcAft>
              <a:buClr>
                <a:srgbClr val="000000"/>
              </a:buClr>
              <a:buSzPts val="200"/>
              <a:buFont typeface="Calibri"/>
              <a:buChar char="-"/>
            </a:pPr>
            <a:r>
              <a:rPr lang="en-US" sz="1600">
                <a:latin typeface="Calibri"/>
                <a:ea typeface="Calibri"/>
                <a:cs typeface="Calibri"/>
                <a:sym typeface="Calibri"/>
              </a:rPr>
              <a:t>- </a:t>
            </a:r>
            <a:r>
              <a:rPr b="0" i="0" lang="en-US" sz="1600" u="none">
                <a:solidFill>
                  <a:srgbClr val="000000"/>
                </a:solidFill>
                <a:latin typeface="Calibri"/>
                <a:ea typeface="Calibri"/>
                <a:cs typeface="Calibri"/>
                <a:sym typeface="Calibri"/>
              </a:rPr>
              <a:t>рассмотрены нештатные ситуации, при которых должно возникать оповещение машиниста-оператора: обнаружение препятствия по ходу движения поезда; выход контролируемых диагностических параметров поезда или объектов инфраструктуры за граничные значения;</a:t>
            </a:r>
            <a:endParaRPr/>
          </a:p>
          <a:p>
            <a:pPr indent="-12700" lvl="0" marL="0" marR="0" rtl="0" algn="just">
              <a:lnSpc>
                <a:spcPct val="100000"/>
              </a:lnSpc>
              <a:spcBef>
                <a:spcPts val="0"/>
              </a:spcBef>
              <a:spcAft>
                <a:spcPts val="0"/>
              </a:spcAft>
              <a:buClr>
                <a:srgbClr val="000000"/>
              </a:buClr>
              <a:buSzPts val="200"/>
              <a:buFont typeface="Calibri"/>
              <a:buChar char="-"/>
            </a:pPr>
            <a:r>
              <a:rPr lang="en-US" sz="1600">
                <a:latin typeface="Calibri"/>
                <a:ea typeface="Calibri"/>
                <a:cs typeface="Calibri"/>
                <a:sym typeface="Calibri"/>
              </a:rPr>
              <a:t>- </a:t>
            </a:r>
            <a:r>
              <a:rPr b="0" i="0" lang="en-US" sz="1600" u="none">
                <a:solidFill>
                  <a:srgbClr val="000000"/>
                </a:solidFill>
                <a:latin typeface="Calibri"/>
                <a:ea typeface="Calibri"/>
                <a:cs typeface="Calibri"/>
                <a:sym typeface="Calibri"/>
              </a:rPr>
              <a:t>предложены к проектированию стационарные комплексы контроля для обнаружения препятствий, регистрации событий, связанных с появлением объектов, и передачи информации на рабочее место оператора.</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2"/>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7" name="Google Shape;97;p22"/>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98" name="Google Shape;98;p22"/>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99" name="Google Shape;99;p22"/>
          <p:cNvSpPr txBox="1"/>
          <p:nvPr/>
        </p:nvSpPr>
        <p:spPr>
          <a:xfrm>
            <a:off x="61912" y="638175"/>
            <a:ext cx="9020100" cy="581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0" name="Google Shape;100;p22"/>
          <p:cNvSpPr txBox="1"/>
          <p:nvPr/>
        </p:nvSpPr>
        <p:spPr>
          <a:xfrm>
            <a:off x="79375" y="638175"/>
            <a:ext cx="8985300" cy="55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Блок I: «Проверочный вопрос»</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Давайте проверим, как вы поняли тему кейса. Ответьте на поставленные вопросы:</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Что такое «цифровая железная дорога»? Как Промышленный интернет вещей связан с беспилотным управлением в железнодорожном транспорте? Обоснуй</a:t>
            </a:r>
            <a:r>
              <a:rPr lang="en-US" sz="1600">
                <a:latin typeface="Calibri"/>
                <a:ea typeface="Calibri"/>
                <a:cs typeface="Calibri"/>
                <a:sym typeface="Calibri"/>
              </a:rPr>
              <a:t>те свой ответ.</a:t>
            </a:r>
            <a:endParaRPr/>
          </a:p>
          <a:p>
            <a:pPr indent="0" lvl="0" marL="0" marR="0" rtl="0" algn="l">
              <a:lnSpc>
                <a:spcPct val="100000"/>
              </a:lnSpc>
              <a:spcBef>
                <a:spcPts val="0"/>
              </a:spcBef>
              <a:spcAft>
                <a:spcPts val="0"/>
              </a:spcAft>
              <a:buNone/>
            </a:pPr>
            <a:r>
              <a:t/>
            </a:r>
            <a:endParaRPr b="0" i="0" sz="1600" u="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3"/>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6" name="Google Shape;106;p23"/>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07" name="Google Shape;107;p23"/>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108" name="Google Shape;108;p23"/>
          <p:cNvSpPr txBox="1"/>
          <p:nvPr/>
        </p:nvSpPr>
        <p:spPr>
          <a:xfrm>
            <a:off x="61912" y="638175"/>
            <a:ext cx="9020100" cy="581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9" name="Google Shape;109;p23"/>
          <p:cNvSpPr txBox="1"/>
          <p:nvPr/>
        </p:nvSpPr>
        <p:spPr>
          <a:xfrm>
            <a:off x="79375" y="638175"/>
            <a:ext cx="8985300" cy="55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Описание решения:</a:t>
            </a:r>
            <a:endParaRPr b="1" i="0" sz="16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t/>
            </a:r>
            <a:endParaRPr b="1" sz="16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Вот мы и добрались до описания решения кейса, этот раздел включает в себя 3 блока.</a:t>
            </a:r>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Тебе необходимо ответить на вопросы, ответы записывай сразу в этой же презентации под вопросом. Что делать, если не хватает места? Смело создавай новое. Главное, не меняй последовательность слайдов, формулировку вопросов и используй шрифт Calibri 18-го размера.</a:t>
            </a:r>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Внимательно изучи информацию о компании, проектную задачу и справочные материалы. Помни, что от того, насколько подробно ты описываешь решение, зависит то, насколько успешным будет решение. Удачи!</a:t>
            </a:r>
            <a:endParaRPr b="1" i="0" sz="16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600" u="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4"/>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5" name="Google Shape;115;p24"/>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16" name="Google Shape;116;p24"/>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117" name="Google Shape;117;p24"/>
          <p:cNvSpPr txBox="1"/>
          <p:nvPr/>
        </p:nvSpPr>
        <p:spPr>
          <a:xfrm>
            <a:off x="61912" y="638175"/>
            <a:ext cx="9020100" cy="581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8" name="Google Shape;118;p24"/>
          <p:cNvSpPr txBox="1"/>
          <p:nvPr/>
        </p:nvSpPr>
        <p:spPr>
          <a:xfrm>
            <a:off x="79375" y="638175"/>
            <a:ext cx="8985300" cy="558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Блок II: «Описание решения кейса»</a:t>
            </a:r>
            <a:endParaRPr b="0" i="0" sz="16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В этом блоке описывается основное решение кейса. Не забудьте учесть Требования и факты от заказчика кейса.</a:t>
            </a:r>
            <a:endParaRPr/>
          </a:p>
          <a:p>
            <a:pPr indent="-12700" lvl="0" marL="0" marR="0" rtl="0" algn="l">
              <a:lnSpc>
                <a:spcPct val="100000"/>
              </a:lnSpc>
              <a:spcBef>
                <a:spcPts val="0"/>
              </a:spcBef>
              <a:spcAft>
                <a:spcPts val="0"/>
              </a:spcAft>
              <a:buClr>
                <a:srgbClr val="000000"/>
              </a:buClr>
              <a:buSzPts val="200"/>
              <a:buFont typeface="Calibri"/>
              <a:buAutoNum type="arabicPeriod"/>
            </a:pPr>
            <a:r>
              <a:rPr lang="en-US" sz="1600">
                <a:latin typeface="Calibri"/>
                <a:ea typeface="Calibri"/>
                <a:cs typeface="Calibri"/>
                <a:sym typeface="Calibri"/>
              </a:rPr>
              <a:t>1. </a:t>
            </a:r>
            <a:r>
              <a:rPr b="0" i="0" lang="en-US" sz="1600" u="none">
                <a:solidFill>
                  <a:srgbClr val="000000"/>
                </a:solidFill>
                <a:latin typeface="Calibri"/>
                <a:ea typeface="Calibri"/>
                <a:cs typeface="Calibri"/>
                <a:sym typeface="Calibri"/>
              </a:rPr>
              <a:t>Выпишите технические требования и предложите ваш вариант визуализации рабочего  места оператора удаленного управления поездом. (Визуализация может быть в любом формате)</a:t>
            </a:r>
            <a:endParaRPr/>
          </a:p>
          <a:p>
            <a:pPr indent="0" lvl="0" marL="0" marR="0" rtl="0" algn="l">
              <a:lnSpc>
                <a:spcPct val="100000"/>
              </a:lnSpc>
              <a:spcBef>
                <a:spcPts val="0"/>
              </a:spcBef>
              <a:spcAft>
                <a:spcPts val="0"/>
              </a:spcAft>
              <a:buNone/>
            </a:pPr>
            <a:r>
              <a:t/>
            </a:r>
            <a:endParaRPr b="0" i="0" sz="1600" u="none">
              <a:solidFill>
                <a:srgbClr val="000000"/>
              </a:solidFill>
              <a:latin typeface="Calibri"/>
              <a:ea typeface="Calibri"/>
              <a:cs typeface="Calibri"/>
              <a:sym typeface="Calibri"/>
            </a:endParaRPr>
          </a:p>
        </p:txBody>
      </p:sp>
      <p:pic>
        <p:nvPicPr>
          <p:cNvPr descr="48.png" id="119" name="Google Shape;119;p24"/>
          <p:cNvPicPr preferRelativeResize="0"/>
          <p:nvPr/>
        </p:nvPicPr>
        <p:blipFill rotWithShape="1">
          <a:blip r:embed="rId4">
            <a:alphaModFix/>
          </a:blip>
          <a:srcRect b="0" l="0" r="0" t="0"/>
          <a:stretch/>
        </p:blipFill>
        <p:spPr>
          <a:xfrm>
            <a:off x="496887" y="2584450"/>
            <a:ext cx="3424238" cy="1027112"/>
          </a:xfrm>
          <a:prstGeom prst="rect">
            <a:avLst/>
          </a:prstGeom>
          <a:noFill/>
          <a:ln>
            <a:noFill/>
          </a:ln>
        </p:spPr>
      </p:pic>
      <p:graphicFrame>
        <p:nvGraphicFramePr>
          <p:cNvPr id="120" name="Google Shape;120;p24"/>
          <p:cNvGraphicFramePr/>
          <p:nvPr/>
        </p:nvGraphicFramePr>
        <p:xfrm>
          <a:off x="374650" y="3957637"/>
          <a:ext cx="3000000" cy="3000000"/>
        </p:xfrm>
        <a:graphic>
          <a:graphicData uri="http://schemas.openxmlformats.org/drawingml/2006/table">
            <a:tbl>
              <a:tblPr>
                <a:noFill/>
                <a:tableStyleId>{BBC80EA3-1F53-420F-A81B-74FF588E6ECF}</a:tableStyleId>
              </a:tblPr>
              <a:tblGrid>
                <a:gridCol w="4267200"/>
                <a:gridCol w="4267200"/>
              </a:tblGrid>
              <a:tr h="468300">
                <a:tc gridSpan="2">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Технические требования к рабочему месту оператора удаленного управления поездом</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Параметр 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Значение</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Параметр 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Значение</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Параметр 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Значение</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5"/>
          <p:cNvSpPr txBox="1"/>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6" name="Google Shape;126;p25"/>
          <p:cNvSpPr txBox="1"/>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27" name="Google Shape;127;p25"/>
          <p:cNvPicPr preferRelativeResize="0"/>
          <p:nvPr/>
        </p:nvPicPr>
        <p:blipFill rotWithShape="1">
          <a:blip r:embed="rId3">
            <a:alphaModFix/>
          </a:blip>
          <a:srcRect b="0" l="0" r="0" t="0"/>
          <a:stretch/>
        </p:blipFill>
        <p:spPr>
          <a:xfrm>
            <a:off x="0" y="0"/>
            <a:ext cx="9169400" cy="6861175"/>
          </a:xfrm>
          <a:prstGeom prst="rect">
            <a:avLst/>
          </a:prstGeom>
          <a:noFill/>
          <a:ln>
            <a:noFill/>
          </a:ln>
        </p:spPr>
      </p:pic>
      <p:sp>
        <p:nvSpPr>
          <p:cNvPr id="128" name="Google Shape;128;p25"/>
          <p:cNvSpPr txBox="1"/>
          <p:nvPr/>
        </p:nvSpPr>
        <p:spPr>
          <a:xfrm>
            <a:off x="61912" y="638175"/>
            <a:ext cx="9020100" cy="581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9" name="Google Shape;129;p25"/>
          <p:cNvSpPr txBox="1"/>
          <p:nvPr/>
        </p:nvSpPr>
        <p:spPr>
          <a:xfrm>
            <a:off x="79375" y="638175"/>
            <a:ext cx="8985300" cy="5581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n-US" sz="1600">
                <a:latin typeface="Calibri"/>
                <a:ea typeface="Calibri"/>
                <a:cs typeface="Calibri"/>
                <a:sym typeface="Calibri"/>
              </a:rPr>
              <a:t>2. </a:t>
            </a:r>
            <a:r>
              <a:rPr b="0" i="0" lang="en-US" sz="1600" u="none" cap="none" strike="noStrike">
                <a:solidFill>
                  <a:srgbClr val="000000"/>
                </a:solidFill>
                <a:latin typeface="Calibri"/>
                <a:ea typeface="Calibri"/>
                <a:cs typeface="Calibri"/>
                <a:sym typeface="Calibri"/>
              </a:rPr>
              <a:t>Разработайте схему-алгоритм обнаружения препятствия на пути следования поезда. Должны быть рассмотрены основные нештатные ситуации , возникающие при эксплуатации подвижного состава.</a:t>
            </a:r>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(Минимальное количество символов в ответе - 500 знаков, включая пробелы)</a:t>
            </a:r>
            <a:endParaRPr/>
          </a:p>
          <a:p>
            <a:pPr indent="0" lvl="0" marL="0" marR="0" rtl="0" algn="just">
              <a:lnSpc>
                <a:spcPct val="100000"/>
              </a:lnSpc>
              <a:spcBef>
                <a:spcPts val="0"/>
              </a:spcBef>
              <a:spcAft>
                <a:spcPts val="0"/>
              </a:spcAft>
              <a:buClr>
                <a:srgbClr val="000000"/>
              </a:buClr>
              <a:buSzPts val="1600"/>
              <a:buFont typeface="Calibri"/>
              <a:buNone/>
            </a:pPr>
            <a:r>
              <a:rPr b="0" i="0" lang="en-US" sz="1600" u="none">
                <a:solidFill>
                  <a:srgbClr val="000000"/>
                </a:solidFill>
                <a:latin typeface="Calibri"/>
                <a:ea typeface="Calibri"/>
                <a:cs typeface="Calibri"/>
                <a:sym typeface="Calibri"/>
              </a:rPr>
              <a:t>Лучше всего, если ваш ответ будет представлен на схеме, в формате алгоритма.</a:t>
            </a:r>
            <a:endParaRPr b="1" i="0" sz="16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600" u="none">
              <a:solidFill>
                <a:srgbClr val="000000"/>
              </a:solidFill>
              <a:latin typeface="Calibri"/>
              <a:ea typeface="Calibri"/>
              <a:cs typeface="Calibri"/>
              <a:sym typeface="Calibri"/>
            </a:endParaRPr>
          </a:p>
        </p:txBody>
      </p:sp>
      <p:pic>
        <p:nvPicPr>
          <p:cNvPr id="130" name="Google Shape;130;p25"/>
          <p:cNvPicPr preferRelativeResize="0"/>
          <p:nvPr/>
        </p:nvPicPr>
        <p:blipFill rotWithShape="1">
          <a:blip r:embed="rId4">
            <a:alphaModFix/>
          </a:blip>
          <a:srcRect b="0" l="0" r="0" t="0"/>
          <a:stretch/>
        </p:blipFill>
        <p:spPr>
          <a:xfrm>
            <a:off x="317500" y="2686050"/>
            <a:ext cx="3167062" cy="31670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