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7" r:id="rId2"/>
    <p:sldId id="258" r:id="rId3"/>
    <p:sldId id="296" r:id="rId4"/>
    <p:sldId id="262" r:id="rId5"/>
    <p:sldId id="277" r:id="rId6"/>
    <p:sldId id="302" r:id="rId7"/>
    <p:sldId id="297" r:id="rId8"/>
    <p:sldId id="268" r:id="rId9"/>
    <p:sldId id="294" r:id="rId10"/>
    <p:sldId id="269" r:id="rId11"/>
    <p:sldId id="298" r:id="rId12"/>
    <p:sldId id="282" r:id="rId13"/>
    <p:sldId id="299" r:id="rId14"/>
    <p:sldId id="300" r:id="rId15"/>
    <p:sldId id="301" r:id="rId16"/>
    <p:sldId id="292" r:id="rId17"/>
    <p:sldId id="290" r:id="rId18"/>
    <p:sldId id="276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rgbClr val="000000"/>
        </a:fontRef>
        <a:srgbClr val="000000"/>
      </a:tcTxStyle>
      <a:tcStyle>
        <a:tcBdr>
          <a:left>
            <a:ln w="12700" cmpd="sng">
              <a:solidFill>
                <a:srgbClr val="000000"/>
              </a:solidFill>
            </a:ln>
          </a:left>
          <a:right>
            <a:ln w="12700" cmpd="sng">
              <a:solidFill>
                <a:srgbClr val="000000"/>
              </a:solidFill>
            </a:ln>
          </a:right>
          <a:top>
            <a:ln w="12700" cmpd="sng">
              <a:solidFill>
                <a:srgbClr val="000000"/>
              </a:solidFill>
            </a:ln>
          </a:top>
          <a:bottom>
            <a:ln w="12700" cmpd="sng">
              <a:solidFill>
                <a:srgbClr val="000000"/>
              </a:solidFill>
            </a:ln>
          </a:bottom>
          <a:insideH>
            <a:ln w="12700" cmpd="sng">
              <a:solidFill>
                <a:srgbClr val="000000"/>
              </a:solidFill>
            </a:ln>
          </a:insideH>
          <a:insideV>
            <a:ln w="12700" cmpd="sng">
              <a:solidFill>
                <a:srgbClr val="000000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72" autoAdjust="0"/>
    <p:restoredTop sz="91419"/>
  </p:normalViewPr>
  <p:slideViewPr>
    <p:cSldViewPr snapToGrid="0">
      <p:cViewPr varScale="1">
        <p:scale>
          <a:sx n="73" d="100"/>
          <a:sy n="73" d="100"/>
        </p:scale>
        <p:origin x="86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026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0403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0413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2856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1672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4345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9547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zh-CN"/>
              <a:t>Образец заголовка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altLang="zh-CN"/>
              <a:t>Образец подзаголовка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pPr/>
              <a:t>2018/4/4</a:t>
            </a:fld>
            <a:endParaRPr lang="zh-CN" alt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/>
              <a:t>Образец заголовка</a:t>
            </a:r>
            <a:endParaRPr lang="en-US" dirty="0"/>
          </a:p>
        </p:txBody>
      </p:sp>
      <p:sp>
        <p:nvSpPr>
          <p:cNvPr id="104863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en-US" dirty="0"/>
          </a:p>
        </p:txBody>
      </p:sp>
      <p:sp>
        <p:nvSpPr>
          <p:cNvPr id="10486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pPr/>
              <a:t>2018/4/4</a:t>
            </a:fld>
            <a:endParaRPr lang="zh-CN" altLang="en-US"/>
          </a:p>
        </p:txBody>
      </p:sp>
      <p:sp>
        <p:nvSpPr>
          <p:cNvPr id="10486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altLang="zh-CN"/>
              <a:t>Образец заголовка</a:t>
            </a:r>
            <a:endParaRPr lang="en-US" dirty="0"/>
          </a:p>
        </p:txBody>
      </p:sp>
      <p:sp>
        <p:nvSpPr>
          <p:cNvPr id="104861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en-US" dirty="0"/>
          </a:p>
        </p:txBody>
      </p:sp>
      <p:sp>
        <p:nvSpPr>
          <p:cNvPr id="10486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pPr/>
              <a:t>2018/4/4</a:t>
            </a:fld>
            <a:endParaRPr lang="zh-CN" altLang="en-US"/>
          </a:p>
        </p:txBody>
      </p:sp>
      <p:sp>
        <p:nvSpPr>
          <p:cNvPr id="10486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/>
              <a:t>Образец заголовка</a:t>
            </a:r>
            <a:endParaRPr lang="en-US" dirty="0"/>
          </a:p>
        </p:txBody>
      </p:sp>
      <p:sp>
        <p:nvSpPr>
          <p:cNvPr id="10485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en-US" dirty="0"/>
          </a:p>
        </p:txBody>
      </p:sp>
      <p:sp>
        <p:nvSpPr>
          <p:cNvPr id="10485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pPr/>
              <a:t>2018/4/4</a:t>
            </a:fld>
            <a:endParaRPr lang="zh-CN" altLang="en-US"/>
          </a:p>
        </p:txBody>
      </p:sp>
      <p:sp>
        <p:nvSpPr>
          <p:cNvPr id="10485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zh-CN"/>
              <a:t>Образец заголовка</a:t>
            </a:r>
            <a:endParaRPr lang="en-US" dirty="0"/>
          </a:p>
        </p:txBody>
      </p:sp>
      <p:sp>
        <p:nvSpPr>
          <p:cNvPr id="1048626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/>
              <a:t>Образец текста</a:t>
            </a:r>
          </a:p>
        </p:txBody>
      </p:sp>
      <p:sp>
        <p:nvSpPr>
          <p:cNvPr id="10486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pPr/>
              <a:t>2018/4/4</a:t>
            </a:fld>
            <a:endParaRPr lang="zh-CN" altLang="en-US"/>
          </a:p>
        </p:txBody>
      </p:sp>
      <p:sp>
        <p:nvSpPr>
          <p:cNvPr id="10486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/>
              <a:t>Образец заголовка</a:t>
            </a:r>
            <a:endParaRPr lang="en-US" dirty="0"/>
          </a:p>
        </p:txBody>
      </p:sp>
      <p:sp>
        <p:nvSpPr>
          <p:cNvPr id="104858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en-US" dirty="0"/>
          </a:p>
        </p:txBody>
      </p:sp>
      <p:sp>
        <p:nvSpPr>
          <p:cNvPr id="104859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en-US" dirty="0"/>
          </a:p>
        </p:txBody>
      </p:sp>
      <p:sp>
        <p:nvSpPr>
          <p:cNvPr id="104859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pPr/>
              <a:t>2018/4/4</a:t>
            </a:fld>
            <a:endParaRPr lang="zh-CN" altLang="en-US"/>
          </a:p>
        </p:txBody>
      </p:sp>
      <p:sp>
        <p:nvSpPr>
          <p:cNvPr id="104859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altLang="zh-CN"/>
              <a:t>Образец заголовка</a:t>
            </a:r>
            <a:endParaRPr lang="en-US" dirty="0"/>
          </a:p>
        </p:txBody>
      </p:sp>
      <p:sp>
        <p:nvSpPr>
          <p:cNvPr id="1048600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/>
              <a:t>Образец текста</a:t>
            </a:r>
          </a:p>
        </p:txBody>
      </p:sp>
      <p:sp>
        <p:nvSpPr>
          <p:cNvPr id="1048601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en-US" dirty="0"/>
          </a:p>
        </p:txBody>
      </p:sp>
      <p:sp>
        <p:nvSpPr>
          <p:cNvPr id="104860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/>
              <a:t>Образец текста</a:t>
            </a:r>
          </a:p>
        </p:txBody>
      </p:sp>
      <p:sp>
        <p:nvSpPr>
          <p:cNvPr id="1048603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en-US" dirty="0"/>
          </a:p>
        </p:txBody>
      </p:sp>
      <p:sp>
        <p:nvSpPr>
          <p:cNvPr id="104860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pPr/>
              <a:t>2018/4/4</a:t>
            </a:fld>
            <a:endParaRPr lang="zh-CN" altLang="en-US"/>
          </a:p>
        </p:txBody>
      </p:sp>
      <p:sp>
        <p:nvSpPr>
          <p:cNvPr id="104860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/>
              <a:t>Образец заголовка</a:t>
            </a:r>
            <a:endParaRPr lang="en-US" dirty="0"/>
          </a:p>
        </p:txBody>
      </p:sp>
      <p:sp>
        <p:nvSpPr>
          <p:cNvPr id="104860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pPr/>
              <a:t>2018/4/4</a:t>
            </a:fld>
            <a:endParaRPr lang="zh-CN" altLang="en-US"/>
          </a:p>
        </p:txBody>
      </p:sp>
      <p:sp>
        <p:nvSpPr>
          <p:cNvPr id="104860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pPr/>
              <a:t>2018/4/4</a:t>
            </a:fld>
            <a:endParaRPr lang="zh-CN" altLang="en-US"/>
          </a:p>
        </p:txBody>
      </p:sp>
      <p:sp>
        <p:nvSpPr>
          <p:cNvPr id="104861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zh-CN"/>
              <a:t>Образец заголовка</a:t>
            </a:r>
            <a:endParaRPr lang="en-US" dirty="0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en-US" dirty="0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zh-CN"/>
              <a:t>Образец текста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pPr/>
              <a:t>2018/4/4</a:t>
            </a:fld>
            <a:endParaRPr lang="zh-CN" altLang="en-US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zh-CN"/>
              <a:t>Образец заголовка</a:t>
            </a:r>
            <a:endParaRPr lang="en-US" dirty="0"/>
          </a:p>
        </p:txBody>
      </p:sp>
      <p:sp>
        <p:nvSpPr>
          <p:cNvPr id="104862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altLang="zh-CN"/>
              <a:t>Вставка рисунка</a:t>
            </a:r>
            <a:endParaRPr lang="en-US" dirty="0"/>
          </a:p>
        </p:txBody>
      </p:sp>
      <p:sp>
        <p:nvSpPr>
          <p:cNvPr id="104862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zh-CN"/>
              <a:t>Образец текста</a:t>
            </a:r>
          </a:p>
        </p:txBody>
      </p:sp>
      <p:sp>
        <p:nvSpPr>
          <p:cNvPr id="104862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pPr/>
              <a:t>2018/4/4</a:t>
            </a:fld>
            <a:endParaRPr lang="zh-CN" altLang="en-US"/>
          </a:p>
        </p:txBody>
      </p:sp>
      <p:sp>
        <p:nvSpPr>
          <p:cNvPr id="10486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zh-CN"/>
              <a:t>Образец заголовка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9C8F3-725A-4F9A-A507-94E9D5D4F6DB}" type="datetimeFigureOut">
              <a:rPr lang="zh-CN" altLang="en-US" smtClean="0"/>
              <a:pPr/>
              <a:t>2018/4/4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tgroup.ru/IntMine/" TargetMode="External"/><Relationship Id="rId4" Type="http://schemas.openxmlformats.org/officeDocument/2006/relationships/hyperlink" Target="https://www.popmech.ru/technologies/270422-bespilotnyy-karernyy-gruzovik-budushchee-promyshlennogo-transporta/" TargetMode="External"/><Relationship Id="rId5" Type="http://schemas.openxmlformats.org/officeDocument/2006/relationships/hyperlink" Target="http://mining-info.ru/rio-tinto-zakupila-bespilotnye-samosvaly-dlya-rudnikov-v-avstralii/" TargetMode="External"/><Relationship Id="rId6" Type="http://schemas.openxmlformats.org/officeDocument/2006/relationships/hyperlink" Target="https://www.electronshik.ru/item/pirate-4wd-mobile-platform-683290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723FB73-898D-A447-9569-14E2444685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4" r="286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hape 91">
            <a:extLst>
              <a:ext uri="{FF2B5EF4-FFF2-40B4-BE49-F238E27FC236}">
                <a16:creationId xmlns:a16="http://schemas.microsoft.com/office/drawing/2014/main" xmlns="" id="{B349C84B-A06D-9A4E-A297-60F32E86A998}"/>
              </a:ext>
            </a:extLst>
          </p:cNvPr>
          <p:cNvSpPr txBox="1"/>
          <p:nvPr/>
        </p:nvSpPr>
        <p:spPr>
          <a:xfrm>
            <a:off x="-1" y="5512388"/>
            <a:ext cx="9144001" cy="619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Проектирование полигона «Интеллектуальное горное предприятие»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771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Заголовок 104869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99" name="Объект 104869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97168" name="Рисунок 2097167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9953" cy="6861316"/>
          </a:xfrm>
          <a:prstGeom prst="rect">
            <a:avLst/>
          </a:prstGeom>
        </p:spPr>
      </p:pic>
      <p:sp>
        <p:nvSpPr>
          <p:cNvPr id="1048701" name="TextBox 1048700"/>
          <p:cNvSpPr txBox="1"/>
          <p:nvPr/>
        </p:nvSpPr>
        <p:spPr>
          <a:xfrm>
            <a:off x="109871" y="799307"/>
            <a:ext cx="8950209" cy="286232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b="1" dirty="0"/>
              <a:t>Блок I: «Проверочный вопрос»</a:t>
            </a:r>
          </a:p>
          <a:p>
            <a:r>
              <a:rPr lang="ru-RU" dirty="0"/>
              <a:t>Давайте проверим, как вы поняли тему кейса. Ответьте на поставленный вопрос:</a:t>
            </a:r>
          </a:p>
          <a:p>
            <a:endParaRPr lang="ru-RU" dirty="0"/>
          </a:p>
          <a:p>
            <a:r>
              <a:rPr lang="ru-RU" dirty="0" smtClean="0">
                <a:solidFill>
                  <a:srgbClr val="000000"/>
                </a:solidFill>
              </a:rPr>
              <a:t>Может ли полигон имитировать город, в котором находится металлургический завод, если </a:t>
            </a:r>
            <a:r>
              <a:rPr lang="ru-RU" smtClean="0">
                <a:solidFill>
                  <a:srgbClr val="000000"/>
                </a:solidFill>
              </a:rPr>
              <a:t>он предназначен</a:t>
            </a:r>
            <a:r>
              <a:rPr lang="ru-RU" smtClean="0"/>
              <a:t> </a:t>
            </a:r>
            <a:r>
              <a:rPr lang="ru-RU" dirty="0"/>
              <a:t>для отработки механизма автономного управления транспортом </a:t>
            </a:r>
            <a:r>
              <a:rPr lang="ru-RU" dirty="0" smtClean="0"/>
              <a:t>на горном предприятии? </a:t>
            </a:r>
          </a:p>
          <a:p>
            <a:endParaRPr lang="ru-RU" sz="1800" dirty="0">
              <a:solidFill>
                <a:srgbClr val="000000"/>
              </a:solidFill>
            </a:endParaRPr>
          </a:p>
          <a:p>
            <a:r>
              <a:rPr lang="ru-RU" b="1" dirty="0" smtClean="0">
                <a:solidFill>
                  <a:srgbClr val="000000"/>
                </a:solidFill>
              </a:rPr>
              <a:t>Обоснуйте свой ответ:</a:t>
            </a:r>
            <a:r>
              <a:rPr lang="ru-RU" sz="1800" b="1" dirty="0">
                <a:solidFill>
                  <a:srgbClr val="000000"/>
                </a:solidFill>
              </a:rPr>
              <a:t>
</a:t>
            </a:r>
            <a:endParaRPr lang="ru-RU" sz="18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Заголовок 104870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705" name="Объект 104870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97170" name="Рисунок 209716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9953" cy="6861316"/>
          </a:xfrm>
          <a:prstGeom prst="rect">
            <a:avLst/>
          </a:prstGeom>
        </p:spPr>
      </p:pic>
      <p:sp>
        <p:nvSpPr>
          <p:cNvPr id="1048707" name="TextBox 1048706"/>
          <p:cNvSpPr txBox="1"/>
          <p:nvPr/>
        </p:nvSpPr>
        <p:spPr>
          <a:xfrm>
            <a:off x="109872" y="652238"/>
            <a:ext cx="8811679" cy="258532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b="1" dirty="0"/>
              <a:t>Блок II: «Описание решения кейса»</a:t>
            </a:r>
            <a:endParaRPr lang="ru-RU" dirty="0"/>
          </a:p>
          <a:p>
            <a:r>
              <a:rPr lang="ru-RU" dirty="0"/>
              <a:t>В этом блоке описывается основное решение кейса. Не забудь учесть Требования и факты от заказчика кейса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marL="342900" indent="-342900" algn="just">
              <a:buFont typeface="+mj-lt"/>
              <a:buAutoNum type="arabicPeriod"/>
            </a:pPr>
            <a:r>
              <a:rPr lang="ru-RU" b="1" dirty="0" smtClean="0"/>
              <a:t>Для успешного проектирования полигона проанализируйте </a:t>
            </a:r>
            <a:r>
              <a:rPr lang="ru-RU" b="1" dirty="0"/>
              <a:t>существующие технологии автопилота для </a:t>
            </a:r>
            <a:r>
              <a:rPr lang="ru-RU" b="1" dirty="0" smtClean="0"/>
              <a:t>беспилотного транспорта, в том числе грузового, </a:t>
            </a:r>
            <a:r>
              <a:rPr lang="ru-RU" b="1" dirty="0"/>
              <a:t>и опыт по </a:t>
            </a:r>
            <a:r>
              <a:rPr lang="ru-RU" b="1" dirty="0" smtClean="0"/>
              <a:t>созданию инфраструктуры для тестирования и функционирования такого транспорта. Не забудьте написать</a:t>
            </a:r>
            <a:r>
              <a:rPr lang="ru-RU" b="1" dirty="0" smtClean="0">
                <a:solidFill>
                  <a:srgbClr val="000000"/>
                </a:solidFill>
              </a:rPr>
              <a:t>, какие технологии и опыт какой компании/страны вы рассматривали.</a:t>
            </a:r>
            <a:endParaRPr lang="ru-RU" b="1" dirty="0"/>
          </a:p>
        </p:txBody>
      </p:sp>
      <p:graphicFrame>
        <p:nvGraphicFramePr>
          <p:cNvPr id="4194308" name="Таблица 4194307"/>
          <p:cNvGraphicFramePr>
            <a:graphicFrameLocks/>
          </p:cNvGraphicFramePr>
          <p:nvPr>
            <p:extLst/>
          </p:nvPr>
        </p:nvGraphicFramePr>
        <p:xfrm>
          <a:off x="179135" y="3247674"/>
          <a:ext cx="8673152" cy="2832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8288"/>
                <a:gridCol w="2168288"/>
                <a:gridCol w="2168288"/>
                <a:gridCol w="2168288"/>
              </a:tblGrid>
              <a:tr h="708148">
                <a:tc>
                  <a:txBody>
                    <a:bodyPr/>
                    <a:lstStyle/>
                    <a:p>
                      <a:pPr algn="ctr"/>
                      <a:r>
                        <a:rPr lang="ru-RU" altLang="en-US" dirty="0"/>
                        <a:t>Характеристика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en-US" dirty="0" smtClean="0"/>
                        <a:t>Опыт/технологии</a:t>
                      </a:r>
                    </a:p>
                    <a:p>
                      <a:pPr algn="ctr"/>
                      <a:r>
                        <a:rPr lang="ru-RU" altLang="en-US" dirty="0" smtClean="0"/>
                        <a:t>№</a:t>
                      </a:r>
                      <a:r>
                        <a:rPr lang="en-US" altLang="ru-RU" dirty="0"/>
                        <a:t>1</a:t>
                      </a:r>
                      <a:endParaRPr lang="ru-RU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en-US" dirty="0" smtClean="0"/>
                        <a:t>Опыт/технологии</a:t>
                      </a:r>
                      <a:r>
                        <a:rPr lang="ru-RU" altLang="en-US" baseline="0" dirty="0" smtClean="0"/>
                        <a:t> </a:t>
                      </a:r>
                      <a:r>
                        <a:rPr lang="ru-RU" altLang="en-US" dirty="0" smtClean="0"/>
                        <a:t>№</a:t>
                      </a:r>
                      <a:r>
                        <a:rPr lang="en-US" altLang="ru-RU" dirty="0"/>
                        <a:t>2</a:t>
                      </a:r>
                      <a:endParaRPr lang="ru-RU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en-US" dirty="0" smtClean="0"/>
                        <a:t>Опыт/технологии</a:t>
                      </a:r>
                      <a:r>
                        <a:rPr lang="en-US" altLang="ru-RU" dirty="0" smtClean="0"/>
                        <a:t> </a:t>
                      </a:r>
                      <a:r>
                        <a:rPr lang="ru-RU" altLang="en-US" dirty="0"/>
                        <a:t>№</a:t>
                      </a:r>
                      <a:r>
                        <a:rPr lang="en-US" altLang="ru-RU" dirty="0"/>
                        <a:t>3</a:t>
                      </a:r>
                      <a:endParaRPr lang="ru-RU" altLang="en-US" dirty="0"/>
                    </a:p>
                  </a:txBody>
                  <a:tcPr/>
                </a:tc>
              </a:tr>
              <a:tr h="708148">
                <a:tc>
                  <a:txBody>
                    <a:bodyPr/>
                    <a:lstStyle/>
                    <a:p>
                      <a:endParaRPr lang="ru-RU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altLang="en-US" dirty="0"/>
                    </a:p>
                  </a:txBody>
                  <a:tcPr/>
                </a:tc>
              </a:tr>
              <a:tr h="708148">
                <a:tc>
                  <a:txBody>
                    <a:bodyPr/>
                    <a:lstStyle/>
                    <a:p>
                      <a:endParaRPr lang="ru-RU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altLang="en-US" dirty="0"/>
                    </a:p>
                  </a:txBody>
                  <a:tcPr/>
                </a:tc>
              </a:tr>
              <a:tr h="708148">
                <a:tc>
                  <a:txBody>
                    <a:bodyPr/>
                    <a:lstStyle/>
                    <a:p>
                      <a:endParaRPr lang="ru-RU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84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7" name="Shape 227"/>
          <p:cNvGraphicFramePr/>
          <p:nvPr/>
        </p:nvGraphicFramePr>
        <p:xfrm>
          <a:off x="628650" y="1825625"/>
          <a:ext cx="7886700" cy="22251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228" name="Shape 2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69953" cy="6861316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 txBox="1"/>
          <p:nvPr/>
        </p:nvSpPr>
        <p:spPr>
          <a:xfrm>
            <a:off x="109872" y="652238"/>
            <a:ext cx="8950209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>
              <a:buFont typeface="+mj-lt"/>
              <a:buAutoNum type="arabicPeriod" startAt="2"/>
            </a:pPr>
            <a:r>
              <a:rPr lang="ru-RU" b="1" dirty="0" smtClean="0"/>
              <a:t>Напишите какими основными характерными элементами должен обладать полигон (например, инфраструктурными объектами, имитирующими условия организации движения в карьере). Приведите не менее 5-ти характеристик и обоснуйте свой ответ:</a:t>
            </a: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5378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7" name="Shape 227"/>
          <p:cNvGraphicFramePr/>
          <p:nvPr/>
        </p:nvGraphicFramePr>
        <p:xfrm>
          <a:off x="628650" y="1825625"/>
          <a:ext cx="7886700" cy="22251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228" name="Shape 2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69953" cy="6861316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 txBox="1"/>
          <p:nvPr/>
        </p:nvSpPr>
        <p:spPr>
          <a:xfrm>
            <a:off x="109872" y="652238"/>
            <a:ext cx="8950209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>
              <a:buFont typeface="+mj-lt"/>
              <a:buAutoNum type="arabicPeriod" startAt="3"/>
            </a:pPr>
            <a:r>
              <a:rPr lang="ru-RU" b="1" dirty="0" smtClean="0"/>
              <a:t>Напишите как вы будете имитировать горную породу на полигоне и опишите из какой зоны в какую будет необходимо ее перемещение с помощью специализированного автономного транспорта. Обоснуйте свой ответ.</a:t>
            </a:r>
          </a:p>
          <a:p>
            <a:pPr algn="just"/>
            <a:r>
              <a:rPr lang="ru-RU" dirty="0"/>
              <a:t>(Минимальное количество символов в ответе - </a:t>
            </a:r>
            <a:r>
              <a:rPr lang="ru-RU" dirty="0" smtClean="0"/>
              <a:t>500 </a:t>
            </a:r>
            <a:r>
              <a:rPr lang="ru-RU" dirty="0"/>
              <a:t>знаков, включая пробелы)</a:t>
            </a:r>
          </a:p>
          <a:p>
            <a:pPr marL="342900" lvl="0" indent="-342900" algn="just">
              <a:buFont typeface="+mj-lt"/>
              <a:buAutoNum type="arabicPeriod" startAt="2"/>
            </a:pPr>
            <a:endParaRPr lang="ru-RU" sz="18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535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7" name="Shape 227"/>
          <p:cNvGraphicFramePr/>
          <p:nvPr/>
        </p:nvGraphicFramePr>
        <p:xfrm>
          <a:off x="628650" y="1825625"/>
          <a:ext cx="7886700" cy="22251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228" name="Shape 2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69953" cy="6861316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 txBox="1"/>
          <p:nvPr/>
        </p:nvSpPr>
        <p:spPr>
          <a:xfrm>
            <a:off x="109872" y="652238"/>
            <a:ext cx="8950209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>
              <a:buFont typeface="+mj-lt"/>
              <a:buAutoNum type="arabicPeriod" startAt="4"/>
            </a:pPr>
            <a:r>
              <a:rPr lang="ru-RU" b="1" dirty="0" smtClean="0"/>
              <a:t>Как </a:t>
            </a:r>
            <a:r>
              <a:rPr lang="ru-RU" b="1" dirty="0"/>
              <a:t>необходимо изменить дороги </a:t>
            </a:r>
            <a:r>
              <a:rPr lang="ru-RU" b="1" dirty="0" smtClean="0"/>
              <a:t>на горном предприятии для </a:t>
            </a:r>
            <a:r>
              <a:rPr lang="ru-RU" b="1" dirty="0"/>
              <a:t>свободного движения по ним беспилотного </a:t>
            </a:r>
            <a:r>
              <a:rPr lang="ru-RU" b="1" dirty="0" smtClean="0"/>
              <a:t>транспорта</a:t>
            </a:r>
            <a:r>
              <a:rPr lang="ru-RU" b="1" dirty="0"/>
              <a:t>? </a:t>
            </a:r>
            <a:r>
              <a:rPr lang="ru-RU" b="1" dirty="0" smtClean="0"/>
              <a:t>Какие элементы инфраструктуры должны присутствовать для имитации дорог на горном предприятии?</a:t>
            </a:r>
            <a:r>
              <a:rPr lang="ru-RU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Обоснуйте свой ответ.</a:t>
            </a:r>
            <a:endParaRPr lang="ru-RU" b="1" dirty="0">
              <a:sym typeface="Calibri"/>
            </a:endParaRPr>
          </a:p>
          <a:p>
            <a:pPr algn="just"/>
            <a:r>
              <a:rPr lang="ru-RU" dirty="0"/>
              <a:t>(Минимальное количество символов в ответе - 500 знаков, включая пробелы)</a:t>
            </a:r>
          </a:p>
          <a:p>
            <a:pPr marL="342900" lvl="0" indent="-342900" algn="just">
              <a:buFont typeface="+mj-lt"/>
              <a:buAutoNum type="arabicPeriod" startAt="2"/>
            </a:pPr>
            <a:endParaRPr lang="ru-RU" b="1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0501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7" name="Shape 227"/>
          <p:cNvGraphicFramePr/>
          <p:nvPr/>
        </p:nvGraphicFramePr>
        <p:xfrm>
          <a:off x="628650" y="1825625"/>
          <a:ext cx="7886700" cy="22251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228" name="Shape 2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69953" cy="6861316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 txBox="1"/>
          <p:nvPr/>
        </p:nvSpPr>
        <p:spPr>
          <a:xfrm>
            <a:off x="109872" y="652238"/>
            <a:ext cx="8950209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>
              <a:buFont typeface="+mj-lt"/>
              <a:buAutoNum type="arabicPeriod" startAt="5"/>
            </a:pPr>
            <a:r>
              <a:rPr lang="ru-RU" b="1" dirty="0" smtClean="0"/>
              <a:t>Приведите схему (чертеж) организации полигона, указав основные характерные элементы и дороги, имитирующие карьер горного предприятия.</a:t>
            </a:r>
            <a:endParaRPr lang="ru-RU" dirty="0"/>
          </a:p>
          <a:p>
            <a:pPr marL="342900" lvl="0" indent="-342900" algn="just">
              <a:buFont typeface="+mj-lt"/>
              <a:buAutoNum type="arabicPeriod" startAt="2"/>
            </a:pPr>
            <a:endParaRPr lang="ru-RU" b="1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1924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Заголовок 10487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78867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  <a:gridCol w="26289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97176" name="Рисунок 209717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9953" cy="6861316"/>
          </a:xfrm>
          <a:prstGeom prst="rect">
            <a:avLst/>
          </a:prstGeom>
        </p:spPr>
      </p:pic>
      <p:sp>
        <p:nvSpPr>
          <p:cNvPr id="1048725" name="TextBox 1048724"/>
          <p:cNvSpPr txBox="1"/>
          <p:nvPr/>
        </p:nvSpPr>
        <p:spPr>
          <a:xfrm>
            <a:off x="109872" y="652238"/>
            <a:ext cx="8950209" cy="286232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Блок  III: «Техническое задание</a:t>
            </a:r>
            <a:r>
              <a:rPr lang="ru-RU" b="1" dirty="0" smtClean="0">
                <a:solidFill>
                  <a:srgbClr val="000000"/>
                </a:solidFill>
              </a:rPr>
              <a:t>»</a:t>
            </a:r>
          </a:p>
          <a:p>
            <a:pPr algn="just"/>
            <a:endParaRPr lang="ru-RU" b="1" dirty="0">
              <a:solidFill>
                <a:srgbClr val="000000"/>
              </a:solidFill>
            </a:endParaRPr>
          </a:p>
          <a:p>
            <a:pPr algn="just"/>
            <a:r>
              <a:rPr lang="ru-RU" dirty="0">
                <a:solidFill>
                  <a:srgbClr val="000000"/>
                </a:solidFill>
              </a:rPr>
              <a:t>В этом блоке </a:t>
            </a:r>
            <a:r>
              <a:rPr lang="ru-RU" dirty="0" smtClean="0">
                <a:solidFill>
                  <a:srgbClr val="000000"/>
                </a:solidFill>
              </a:rPr>
              <a:t>необходимо </a:t>
            </a:r>
            <a:r>
              <a:rPr lang="ru-RU" dirty="0">
                <a:solidFill>
                  <a:srgbClr val="000000"/>
                </a:solidFill>
              </a:rPr>
              <a:t>придумать несколько (от 3 до 5) </a:t>
            </a:r>
            <a:r>
              <a:rPr lang="ru-RU" dirty="0" smtClean="0">
                <a:solidFill>
                  <a:srgbClr val="000000"/>
                </a:solidFill>
              </a:rPr>
              <a:t>требований к </a:t>
            </a:r>
            <a:r>
              <a:rPr lang="ru-RU" dirty="0" smtClean="0"/>
              <a:t>полигону для </a:t>
            </a:r>
            <a:r>
              <a:rPr lang="ru-RU" dirty="0"/>
              <a:t>отработки механизма автономного управления моделями</a:t>
            </a:r>
            <a:r>
              <a:rPr lang="ru-RU" dirty="0" smtClean="0">
                <a:solidFill>
                  <a:srgbClr val="000000"/>
                </a:solidFill>
              </a:rPr>
              <a:t>. </a:t>
            </a:r>
            <a:r>
              <a:rPr lang="ru-RU" dirty="0">
                <a:solidFill>
                  <a:srgbClr val="000000"/>
                </a:solidFill>
              </a:rPr>
              <a:t>Укажите типы этих требований (пользовательские, архитектурные и функциональные). </a:t>
            </a:r>
            <a:r>
              <a:rPr lang="ru-RU" dirty="0" smtClean="0">
                <a:solidFill>
                  <a:srgbClr val="000000"/>
                </a:solidFill>
              </a:rPr>
              <a:t>Например, полигон должен иметь объекты, имитирующие </a:t>
            </a:r>
            <a:r>
              <a:rPr lang="ru-RU" dirty="0"/>
              <a:t>железнодорожный переезд, пункт заправки и </a:t>
            </a:r>
            <a:r>
              <a:rPr lang="ru-RU" dirty="0" err="1" smtClean="0"/>
              <a:t>ТОиР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0000"/>
                </a:solidFill>
              </a:rPr>
              <a:t>– архитектурное требование</a:t>
            </a:r>
            <a:r>
              <a:rPr lang="ru-RU" dirty="0">
                <a:solidFill>
                  <a:srgbClr val="000000"/>
                </a:solidFill>
              </a:rPr>
              <a:t>.</a:t>
            </a:r>
          </a:p>
          <a:p>
            <a:endParaRPr lang="ru-RU" dirty="0">
              <a:solidFill>
                <a:srgbClr val="000000"/>
              </a:solidFill>
            </a:endParaRPr>
          </a:p>
          <a:p>
            <a:endParaRPr lang="ru-RU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ru-RU" sz="1800" b="0" dirty="0">
              <a:solidFill>
                <a:srgbClr val="0000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296728" y="2938145"/>
          <a:ext cx="8576496" cy="35662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685"/>
                <a:gridCol w="4511890"/>
                <a:gridCol w="3415921"/>
              </a:tblGrid>
              <a:tr h="548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№</a:t>
                      </a:r>
                      <a:endParaRPr lang="ru-RU" sz="18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Требование</a:t>
                      </a:r>
                      <a:endParaRPr lang="ru-RU" sz="18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Тип</a:t>
                      </a:r>
                      <a:endParaRPr lang="ru-RU" sz="18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</a:tr>
              <a:tr h="603543">
                <a:tc>
                  <a:txBody>
                    <a:bodyPr/>
                    <a:lstStyle/>
                    <a:p>
                      <a:pPr algn="ctr"/>
                      <a:r>
                        <a:rPr lang="ru-RU" altLang="en-US" baseline="0" dirty="0" smtClean="0">
                          <a:latin typeface="+mn-lt"/>
                        </a:rPr>
                        <a:t>1</a:t>
                      </a:r>
                      <a:endParaRPr lang="ru-RU" altLang="en-US" baseline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altLang="en-US" baseline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altLang="en-US" baseline="0" dirty="0">
                        <a:latin typeface="+mn-lt"/>
                      </a:endParaRPr>
                    </a:p>
                  </a:txBody>
                  <a:tcPr/>
                </a:tc>
              </a:tr>
              <a:tr h="603543">
                <a:tc>
                  <a:txBody>
                    <a:bodyPr/>
                    <a:lstStyle/>
                    <a:p>
                      <a:pPr algn="ctr"/>
                      <a:r>
                        <a:rPr lang="ru-RU" altLang="en-US" baseline="0" dirty="0" smtClean="0">
                          <a:latin typeface="+mn-lt"/>
                        </a:rPr>
                        <a:t>2</a:t>
                      </a:r>
                      <a:endParaRPr lang="ru-RU" altLang="en-US" baseline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altLang="en-US" baseline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altLang="en-US" baseline="0" dirty="0">
                        <a:latin typeface="+mn-lt"/>
                      </a:endParaRPr>
                    </a:p>
                  </a:txBody>
                  <a:tcPr/>
                </a:tc>
              </a:tr>
              <a:tr h="603543">
                <a:tc>
                  <a:txBody>
                    <a:bodyPr/>
                    <a:lstStyle/>
                    <a:p>
                      <a:pPr algn="ctr"/>
                      <a:r>
                        <a:rPr lang="ru-RU" altLang="en-US" baseline="0" dirty="0" smtClean="0">
                          <a:latin typeface="+mn-lt"/>
                        </a:rPr>
                        <a:t>3</a:t>
                      </a:r>
                      <a:endParaRPr lang="ru-RU" altLang="en-US" baseline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altLang="en-US" baseline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altLang="en-US" baseline="0" dirty="0">
                        <a:latin typeface="+mn-lt"/>
                      </a:endParaRPr>
                    </a:p>
                  </a:txBody>
                  <a:tcPr/>
                </a:tc>
              </a:tr>
              <a:tr h="603543">
                <a:tc>
                  <a:txBody>
                    <a:bodyPr/>
                    <a:lstStyle/>
                    <a:p>
                      <a:pPr algn="ctr"/>
                      <a:r>
                        <a:rPr lang="ru-RU" altLang="en-US" baseline="0" dirty="0" smtClean="0">
                          <a:latin typeface="+mn-lt"/>
                        </a:rPr>
                        <a:t>4</a:t>
                      </a:r>
                      <a:endParaRPr lang="ru-RU" altLang="en-US" baseline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altLang="en-US" baseline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altLang="en-US" baseline="0" dirty="0">
                        <a:latin typeface="+mn-lt"/>
                      </a:endParaRPr>
                    </a:p>
                  </a:txBody>
                  <a:tcPr/>
                </a:tc>
              </a:tr>
              <a:tr h="603543">
                <a:tc>
                  <a:txBody>
                    <a:bodyPr/>
                    <a:lstStyle/>
                    <a:p>
                      <a:pPr algn="ctr"/>
                      <a:r>
                        <a:rPr lang="ru-RU" altLang="en-US" baseline="0" dirty="0" smtClean="0">
                          <a:latin typeface="+mn-lt"/>
                        </a:rPr>
                        <a:t>5</a:t>
                      </a:r>
                      <a:endParaRPr lang="ru-RU" altLang="en-US" baseline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altLang="en-US" baseline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altLang="en-US" baseline="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09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9" name="Заголовок 10487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731" name="Объект 104873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97178" name="Рисунок 209717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9953" cy="6861316"/>
          </a:xfrm>
          <a:prstGeom prst="rect">
            <a:avLst/>
          </a:prstGeom>
        </p:spPr>
      </p:pic>
      <p:sp>
        <p:nvSpPr>
          <p:cNvPr id="1048733" name="TextBox 1048732"/>
          <p:cNvSpPr txBox="1"/>
          <p:nvPr/>
        </p:nvSpPr>
        <p:spPr>
          <a:xfrm>
            <a:off x="109872" y="652238"/>
            <a:ext cx="8950209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rgbClr val="000000"/>
                </a:solidFill>
              </a:rPr>
              <a:t>IV Блок “О команде</a:t>
            </a:r>
            <a:r>
              <a:rPr lang="ru-RU" sz="1800" b="1" dirty="0" smtClean="0">
                <a:solidFill>
                  <a:srgbClr val="000000"/>
                </a:solidFill>
              </a:rPr>
              <a:t>”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0000"/>
                </a:solidFill>
              </a:rPr>
              <a:t>
</a:t>
            </a:r>
            <a:r>
              <a:rPr lang="ru-RU" sz="1800" b="0" dirty="0">
                <a:solidFill>
                  <a:srgbClr val="000000"/>
                </a:solidFill>
              </a:rPr>
              <a:t>Опишите здесь роли и информацию обо всех </a:t>
            </a:r>
            <a:r>
              <a:rPr lang="ru-RU" sz="1800" b="0" dirty="0" smtClean="0">
                <a:solidFill>
                  <a:srgbClr val="000000"/>
                </a:solidFill>
              </a:rPr>
              <a:t>участниках </a:t>
            </a:r>
            <a:r>
              <a:rPr lang="ru-RU" sz="1800" b="0" dirty="0">
                <a:solidFill>
                  <a:srgbClr val="000000"/>
                </a:solidFill>
              </a:rPr>
              <a:t>команды. Максимальное число участников в команде – 6 человек</a:t>
            </a:r>
            <a:r>
              <a:rPr lang="ru-RU" sz="1800" b="0" dirty="0" smtClean="0">
                <a:solidFill>
                  <a:srgbClr val="000000"/>
                </a:solidFill>
              </a:rPr>
              <a:t>. Под каждого участника создайте свой слайд.</a:t>
            </a:r>
            <a:endParaRPr lang="ru-RU" sz="1800" b="0" dirty="0">
              <a:solidFill>
                <a:srgbClr val="000000"/>
              </a:solidFill>
            </a:endParaRPr>
          </a:p>
        </p:txBody>
      </p:sp>
      <p:graphicFrame>
        <p:nvGraphicFramePr>
          <p:cNvPr id="4194327" name="Таблица 4194326"/>
          <p:cNvGraphicFramePr>
            <a:graphicFrameLocks/>
          </p:cNvGraphicFramePr>
          <p:nvPr>
            <p:extLst/>
          </p:nvPr>
        </p:nvGraphicFramePr>
        <p:xfrm>
          <a:off x="374312" y="1941256"/>
          <a:ext cx="8395376" cy="45089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7688"/>
                <a:gridCol w="4197688"/>
              </a:tblGrid>
              <a:tr h="483604">
                <a:tc>
                  <a:txBody>
                    <a:bodyPr/>
                    <a:lstStyle/>
                    <a:p>
                      <a:r>
                        <a:rPr lang="ru-RU" altLang="en-US" dirty="0"/>
                        <a:t>Фамилия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altLang="en-US" dirty="0"/>
                    </a:p>
                  </a:txBody>
                  <a:tcPr/>
                </a:tc>
              </a:tr>
              <a:tr h="483604">
                <a:tc>
                  <a:txBody>
                    <a:bodyPr/>
                    <a:lstStyle/>
                    <a:p>
                      <a:r>
                        <a:rPr lang="ru-RU" altLang="en-US" dirty="0"/>
                        <a:t>Имя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altLang="en-US" dirty="0"/>
                    </a:p>
                  </a:txBody>
                  <a:tcPr/>
                </a:tc>
              </a:tr>
              <a:tr h="483604">
                <a:tc>
                  <a:txBody>
                    <a:bodyPr/>
                    <a:lstStyle/>
                    <a:p>
                      <a:r>
                        <a:rPr lang="ru-RU" altLang="en-US" dirty="0"/>
                        <a:t>Отчество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altLang="en-US" dirty="0"/>
                    </a:p>
                  </a:txBody>
                  <a:tcPr/>
                </a:tc>
              </a:tr>
              <a:tr h="483604">
                <a:tc>
                  <a:txBody>
                    <a:bodyPr/>
                    <a:lstStyle/>
                    <a:p>
                      <a:r>
                        <a:rPr lang="ru-RU" altLang="en-US" dirty="0"/>
                        <a:t>Роль</a:t>
                      </a:r>
                      <a:r>
                        <a:rPr lang="en-US" altLang="ru-RU" dirty="0"/>
                        <a:t> </a:t>
                      </a:r>
                      <a:r>
                        <a:rPr lang="ru-RU" altLang="en-US" dirty="0"/>
                        <a:t>в</a:t>
                      </a:r>
                      <a:r>
                        <a:rPr lang="en-US" altLang="ru-RU" dirty="0"/>
                        <a:t> </a:t>
                      </a:r>
                      <a:r>
                        <a:rPr lang="ru-RU" altLang="en-US" dirty="0"/>
                        <a:t>команде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altLang="en-US" dirty="0"/>
                    </a:p>
                  </a:txBody>
                  <a:tcPr/>
                </a:tc>
              </a:tr>
              <a:tr h="483604">
                <a:tc>
                  <a:txBody>
                    <a:bodyPr/>
                    <a:lstStyle/>
                    <a:p>
                      <a:r>
                        <a:rPr lang="ru-RU" altLang="en-US" dirty="0"/>
                        <a:t>Город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altLang="en-US" dirty="0"/>
                    </a:p>
                  </a:txBody>
                  <a:tcPr/>
                </a:tc>
              </a:tr>
              <a:tr h="483604">
                <a:tc>
                  <a:txBody>
                    <a:bodyPr/>
                    <a:lstStyle/>
                    <a:p>
                      <a:r>
                        <a:rPr lang="ru-RU" altLang="en-US" dirty="0"/>
                        <a:t>Образовательное</a:t>
                      </a:r>
                      <a:r>
                        <a:rPr lang="en-US" altLang="ru-RU" dirty="0"/>
                        <a:t> </a:t>
                      </a:r>
                      <a:r>
                        <a:rPr lang="ru-RU" altLang="en-US" dirty="0"/>
                        <a:t>учреждение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altLang="en-US" dirty="0"/>
                    </a:p>
                  </a:txBody>
                  <a:tcPr/>
                </a:tc>
              </a:tr>
              <a:tr h="483604">
                <a:tc>
                  <a:txBody>
                    <a:bodyPr/>
                    <a:lstStyle/>
                    <a:p>
                      <a:r>
                        <a:rPr lang="ru-RU" altLang="en-US" dirty="0"/>
                        <a:t>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altLang="en-US" dirty="0"/>
                    </a:p>
                  </a:txBody>
                  <a:tcPr/>
                </a:tc>
              </a:tr>
              <a:tr h="483604">
                <a:tc>
                  <a:txBody>
                    <a:bodyPr/>
                    <a:lstStyle/>
                    <a:p>
                      <a:r>
                        <a:rPr lang="en-US" altLang="ru-RU" dirty="0"/>
                        <a:t>E-mail</a:t>
                      </a:r>
                      <a:endParaRPr lang="ru-RU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altLang="en-US" dirty="0"/>
                    </a:p>
                  </a:txBody>
                  <a:tcPr/>
                </a:tc>
              </a:tr>
              <a:tr h="483604">
                <a:tc>
                  <a:txBody>
                    <a:bodyPr/>
                    <a:lstStyle/>
                    <a:p>
                      <a:r>
                        <a:rPr lang="ru-RU" altLang="en-US" dirty="0"/>
                        <a:t>Предпочтительный способ связи (email, телефон, vk, skype и т.д.)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712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Заголовок 10487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35" name="Объект 104873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97179" name="Рисунок 2097178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1853"/>
            <a:ext cx="9306399" cy="69140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Заголовок 104864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50" name="Объект 104864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97154" name="Рисунок 2097153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9953" cy="6861316"/>
          </a:xfrm>
          <a:prstGeom prst="rect">
            <a:avLst/>
          </a:prstGeom>
        </p:spPr>
      </p:pic>
      <p:sp>
        <p:nvSpPr>
          <p:cNvPr id="6" name="Shape 115"/>
          <p:cNvSpPr txBox="1"/>
          <p:nvPr/>
        </p:nvSpPr>
        <p:spPr>
          <a:xfrm>
            <a:off x="154950" y="2161760"/>
            <a:ext cx="8834100" cy="253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-RU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Управление  </a:t>
            </a:r>
            <a:r>
              <a:rPr lang="ru-RU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карьерным самосвалом </a:t>
            </a:r>
            <a:r>
              <a:rPr lang="ru-RU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сложнейшее  занятие. Это обусловлено большими габаритами</a:t>
            </a:r>
            <a:r>
              <a:rPr lang="ru-RU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низкой </a:t>
            </a:r>
            <a:r>
              <a:rPr lang="ru-RU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маневренностью техники</a:t>
            </a:r>
            <a:r>
              <a:rPr lang="ru-RU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а </a:t>
            </a:r>
            <a:r>
              <a:rPr lang="ru-RU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также плохим  обзором </a:t>
            </a:r>
            <a:r>
              <a:rPr lang="ru-RU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дороги. Для повышения безопасности работ на горном предприятии уже </a:t>
            </a:r>
            <a:r>
              <a:rPr lang="ru-RU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давно ведутся разработки по </a:t>
            </a:r>
            <a:r>
              <a:rPr lang="ru-RU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беспилотному грузовому транспорту. Машины </a:t>
            </a:r>
            <a:r>
              <a:rPr lang="ru-RU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без людей уже не кажутся такой выдумкой</a:t>
            </a:r>
            <a:r>
              <a:rPr lang="ru-RU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но очень важной частью остаются испытания таких технологий, </a:t>
            </a:r>
            <a:r>
              <a:rPr lang="ru-RU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поэтому в рамках данного </a:t>
            </a:r>
            <a:r>
              <a:rPr lang="ru-RU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кейса Вам предстоит спроектировать полигон для </a:t>
            </a:r>
            <a:r>
              <a:rPr lang="ru-RU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тестирования технологии удалённого управления </a:t>
            </a:r>
            <a:r>
              <a:rPr lang="ru-RU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самосвалами на горном предприятии.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69953" cy="686131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154950" y="1791335"/>
            <a:ext cx="8834100" cy="3275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НИТУ «МИСиС» – один из ведущих технических вузов страны. В университете созданы 30 лабораторий мирового уровня и 3 инжиниринговых центра, которые возглавляют ведущие ученые России и мира. Выпускники НИТУ «МИСиС» – это инженеры будущего: нанотехнологи и создатели новых материалов, повелители нейросетей и BigData,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биоинженеры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покорители космических недр. Все те, кто завтра будут определять не только векторы развития науки, но и нашу повседневную жизнь.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Программы двойных дипломов, практики и стажировки в лучших университетах мира и на ведущих предприятиях страны позволяют готовить специалистов мирового уровня. Выпускники находят себя в науке и бизнесе, работают в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госкорпорациях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создают инновационные предприятия.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6654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Заголовок 104866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65" name="Объект 104866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97158" name="Рисунок 2097157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9953" cy="6861316"/>
          </a:xfrm>
          <a:prstGeom prst="rect">
            <a:avLst/>
          </a:prstGeom>
        </p:spPr>
      </p:pic>
      <p:sp>
        <p:nvSpPr>
          <p:cNvPr id="1048667" name="TextBox 1048666"/>
          <p:cNvSpPr txBox="1"/>
          <p:nvPr/>
        </p:nvSpPr>
        <p:spPr>
          <a:xfrm>
            <a:off x="109872" y="752253"/>
            <a:ext cx="8859957" cy="39703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b="1" dirty="0"/>
              <a:t>Введение</a:t>
            </a:r>
            <a:r>
              <a:rPr lang="ru-RU" b="1" dirty="0" smtClean="0"/>
              <a:t>:</a:t>
            </a:r>
          </a:p>
          <a:p>
            <a:pPr algn="just"/>
            <a:r>
              <a:rPr lang="ru-RU" dirty="0" smtClean="0"/>
              <a:t>Сфера </a:t>
            </a:r>
            <a:r>
              <a:rPr lang="ru-RU" dirty="0"/>
              <a:t>интеллектуальных технологий охватывает все больше отраслей промышленности.  В горных разработках особенно необходима автоматизация производственных процессов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Например, уже сейчас существует карьерный </a:t>
            </a:r>
            <a:r>
              <a:rPr lang="ru-RU" dirty="0"/>
              <a:t>самосвал фирмы </a:t>
            </a:r>
            <a:r>
              <a:rPr lang="ru-RU" dirty="0" err="1"/>
              <a:t>Terex</a:t>
            </a:r>
            <a:r>
              <a:rPr lang="ru-RU" dirty="0"/>
              <a:t> с полностью автоматизированным </a:t>
            </a:r>
            <a:r>
              <a:rPr lang="ru-RU" dirty="0" smtClean="0"/>
              <a:t>управлением, который на испытаниях </a:t>
            </a:r>
            <a:r>
              <a:rPr lang="ru-RU" dirty="0"/>
              <a:t>самостоятельно проехал по заданному маршруту, а также совершил имитацию разгрузки. </a:t>
            </a:r>
            <a:r>
              <a:rPr lang="ru-RU" dirty="0" smtClean="0"/>
              <a:t>Автоматизация работ на горном предприятии позволяет </a:t>
            </a:r>
            <a:r>
              <a:rPr lang="ru-RU" dirty="0"/>
              <a:t>повысить безопасность работ и эффективность производств</a:t>
            </a:r>
            <a:r>
              <a:rPr lang="ru-RU" dirty="0" smtClean="0"/>
              <a:t>.</a:t>
            </a:r>
            <a:endParaRPr lang="ru-RU" b="1" dirty="0" smtClean="0"/>
          </a:p>
          <a:p>
            <a:r>
              <a:rPr lang="ru-RU" dirty="0"/>
              <a:t>В НИТУ «</a:t>
            </a:r>
            <a:r>
              <a:rPr lang="ru-RU" dirty="0" err="1"/>
              <a:t>МИСиС</a:t>
            </a:r>
            <a:r>
              <a:rPr lang="ru-RU" dirty="0"/>
              <a:t>» проектируется лабораторный комплекс Научно-образовательного центра «Интеллектуальное горное предприятие</a:t>
            </a:r>
            <a:r>
              <a:rPr lang="ru-RU" dirty="0" smtClean="0"/>
              <a:t>», в котором создается полигон для </a:t>
            </a:r>
            <a:r>
              <a:rPr lang="ru-RU" dirty="0"/>
              <a:t>отработки механизма автономного управления </a:t>
            </a:r>
            <a:r>
              <a:rPr lang="ru-RU" dirty="0" smtClean="0"/>
              <a:t>роботизированным транспортом, таким как карьерные самосвалы.</a:t>
            </a:r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Заголовок 104869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93" name="Объект 104869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97166" name="Рисунок 2097165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9953" cy="6861316"/>
          </a:xfrm>
          <a:prstGeom prst="rect">
            <a:avLst/>
          </a:prstGeom>
        </p:spPr>
      </p:pic>
      <p:sp>
        <p:nvSpPr>
          <p:cNvPr id="1048695" name="TextBox 1048694"/>
          <p:cNvSpPr txBox="1"/>
          <p:nvPr/>
        </p:nvSpPr>
        <p:spPr>
          <a:xfrm>
            <a:off x="96896" y="598450"/>
            <a:ext cx="8950209" cy="507831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 algn="just"/>
            <a:r>
              <a:rPr lang="ru-RU" b="1" dirty="0"/>
              <a:t>Справочные материалы</a:t>
            </a:r>
            <a:r>
              <a:rPr lang="ru-RU" b="1" dirty="0" smtClean="0"/>
              <a:t>:</a:t>
            </a:r>
          </a:p>
          <a:p>
            <a:pPr lvl="0" algn="just"/>
            <a:endParaRPr lang="ru-RU" b="1" dirty="0" smtClean="0"/>
          </a:p>
          <a:p>
            <a:pPr lvl="0" algn="just"/>
            <a:r>
              <a:rPr lang="ru-RU" dirty="0"/>
              <a:t>Горное предприятие - промышленное предприятие, имеющее своим назначением разведку или разработку месторождений полезных ископаемых.</a:t>
            </a:r>
          </a:p>
          <a:p>
            <a:pPr lvl="0" algn="just"/>
            <a:endParaRPr lang="ru-RU" b="1" dirty="0"/>
          </a:p>
          <a:p>
            <a:r>
              <a:rPr lang="ru-RU" dirty="0" smtClean="0"/>
              <a:t>Лабораторный комплекс Научно-образовательного </a:t>
            </a:r>
            <a:r>
              <a:rPr lang="ru-RU" dirty="0"/>
              <a:t>центра «Интеллектуальное горное предприятие» включает </a:t>
            </a:r>
            <a:r>
              <a:rPr lang="ru-RU" dirty="0" smtClean="0"/>
              <a:t>в себя следующие </a:t>
            </a:r>
            <a:r>
              <a:rPr lang="ru-RU" dirty="0"/>
              <a:t>элементы:</a:t>
            </a:r>
          </a:p>
          <a:p>
            <a:pPr lvl="0"/>
            <a:r>
              <a:rPr lang="ru-RU" dirty="0" smtClean="0"/>
              <a:t>1) Диспетчерский </a:t>
            </a:r>
            <a:r>
              <a:rPr lang="ru-RU" dirty="0"/>
              <a:t>пульт – вычислительный сервер для обработки телеметрической информации, формирования команд управления и визуализации работы моделей мобильных объектов горнотранспортного комплекса. </a:t>
            </a:r>
          </a:p>
          <a:p>
            <a:r>
              <a:rPr lang="ru-RU" dirty="0" smtClean="0"/>
              <a:t>2) Роботизированные </a:t>
            </a:r>
            <a:r>
              <a:rPr lang="ru-RU" dirty="0"/>
              <a:t>модели мобильных объектов горнотранспортного комплекса – подвижные </a:t>
            </a:r>
            <a:r>
              <a:rPr lang="ru-RU" dirty="0" smtClean="0"/>
              <a:t>платформы, </a:t>
            </a:r>
            <a:r>
              <a:rPr lang="ru-RU" dirty="0"/>
              <a:t>оснащенные сенсорными и вычислительными устройствами, а так же средствами навигации и связи, обеспечивающими автономное и дистанционное </a:t>
            </a:r>
            <a:r>
              <a:rPr lang="ru-RU" dirty="0" smtClean="0"/>
              <a:t>управление.</a:t>
            </a:r>
            <a:r>
              <a:rPr lang="ru-RU" dirty="0"/>
              <a:t> </a:t>
            </a:r>
          </a:p>
          <a:p>
            <a:pPr lvl="0"/>
            <a:r>
              <a:rPr lang="ru-RU" dirty="0" smtClean="0"/>
              <a:t>3) Макет </a:t>
            </a:r>
            <a:r>
              <a:rPr lang="ru-RU" dirty="0"/>
              <a:t>карьера – полигон для отработки механизма автономного управления </a:t>
            </a:r>
            <a:r>
              <a:rPr lang="ru-RU" dirty="0" smtClean="0"/>
              <a:t>моделями, имитирующий реальную среду.</a:t>
            </a:r>
          </a:p>
          <a:p>
            <a:pPr lvl="0"/>
            <a:r>
              <a:rPr lang="ru-RU" dirty="0" smtClean="0"/>
              <a:t>4) Мультимедийные </a:t>
            </a:r>
            <a:r>
              <a:rPr lang="ru-RU" dirty="0"/>
              <a:t>средства визуализации и </a:t>
            </a:r>
            <a:r>
              <a:rPr lang="ru-RU" dirty="0" smtClean="0"/>
              <a:t>презентаций.</a:t>
            </a:r>
            <a:r>
              <a:rPr lang="ru-RU" dirty="0"/>
              <a:t> </a:t>
            </a:r>
            <a:endParaRPr lang="ru-RU" dirty="0" smtClean="0"/>
          </a:p>
          <a:p>
            <a:pPr lvl="0"/>
            <a:r>
              <a:rPr lang="ru-RU" dirty="0" smtClean="0"/>
              <a:t>5) Компьютеризированные </a:t>
            </a:r>
            <a:r>
              <a:rPr lang="ru-RU" dirty="0"/>
              <a:t>рабочие места студентов и слушателей </a:t>
            </a:r>
            <a:r>
              <a:rPr lang="ru-RU" dirty="0" smtClean="0"/>
              <a:t>курсов.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17582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Заголовок 104869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93" name="Объект 104869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97166" name="Рисунок 2097165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9953" cy="6861316"/>
          </a:xfrm>
          <a:prstGeom prst="rect">
            <a:avLst/>
          </a:prstGeom>
        </p:spPr>
      </p:pic>
      <p:sp>
        <p:nvSpPr>
          <p:cNvPr id="1048695" name="TextBox 1048694"/>
          <p:cNvSpPr txBox="1"/>
          <p:nvPr/>
        </p:nvSpPr>
        <p:spPr>
          <a:xfrm>
            <a:off x="96896" y="598450"/>
            <a:ext cx="8950209" cy="31393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 algn="just"/>
            <a:r>
              <a:rPr lang="ru-RU" b="1" dirty="0"/>
              <a:t>Справочные материалы</a:t>
            </a:r>
            <a:r>
              <a:rPr lang="ru-RU" b="1" dirty="0" smtClean="0"/>
              <a:t>:</a:t>
            </a:r>
          </a:p>
          <a:p>
            <a:pPr lvl="0" algn="just"/>
            <a:endParaRPr lang="ru-RU" b="1" dirty="0" smtClean="0"/>
          </a:p>
          <a:p>
            <a:pPr marL="342900" indent="-342900">
              <a:buAutoNum type="arabicPeriod"/>
            </a:pPr>
            <a:r>
              <a:rPr lang="ru-RU" dirty="0" smtClean="0"/>
              <a:t>Интеллектуальный карьер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pl-PL" dirty="0" smtClean="0">
                <a:hlinkClick r:id="rId3"/>
              </a:rPr>
              <a:t>http</a:t>
            </a:r>
            <a:r>
              <a:rPr lang="pl-PL" dirty="0">
                <a:hlinkClick r:id="rId3"/>
              </a:rPr>
              <a:t>://</a:t>
            </a:r>
            <a:r>
              <a:rPr lang="pl-PL" dirty="0" smtClean="0">
                <a:hlinkClick r:id="rId3"/>
              </a:rPr>
              <a:t>www.vistgroup.ru/IntMine/</a:t>
            </a:r>
            <a:r>
              <a:rPr lang="ru-RU" dirty="0" smtClean="0"/>
              <a:t>)</a:t>
            </a:r>
          </a:p>
          <a:p>
            <a:pPr marL="342900" indent="-342900">
              <a:buAutoNum type="arabicPeriod"/>
            </a:pPr>
            <a:r>
              <a:rPr lang="pl-PL" dirty="0" err="1" smtClean="0"/>
              <a:t>Беспилотный</a:t>
            </a:r>
            <a:r>
              <a:rPr lang="pl-PL" dirty="0" smtClean="0"/>
              <a:t> </a:t>
            </a:r>
            <a:r>
              <a:rPr lang="pl-PL" dirty="0" err="1"/>
              <a:t>карьерный</a:t>
            </a:r>
            <a:r>
              <a:rPr lang="pl-PL" dirty="0"/>
              <a:t> </a:t>
            </a:r>
            <a:r>
              <a:rPr lang="pl-PL" dirty="0" err="1"/>
              <a:t>грузовик</a:t>
            </a:r>
            <a:r>
              <a:rPr lang="pl-PL" dirty="0"/>
              <a:t>: </a:t>
            </a:r>
            <a:r>
              <a:rPr lang="pl-PL" dirty="0" err="1"/>
              <a:t>будущее</a:t>
            </a:r>
            <a:r>
              <a:rPr lang="pl-PL" dirty="0"/>
              <a:t> </a:t>
            </a:r>
            <a:r>
              <a:rPr lang="pl-PL" dirty="0" err="1"/>
              <a:t>промышленного</a:t>
            </a:r>
            <a:r>
              <a:rPr lang="pl-PL" dirty="0"/>
              <a:t> </a:t>
            </a:r>
            <a:r>
              <a:rPr lang="pl-PL" dirty="0" err="1" smtClean="0"/>
              <a:t>транспорта</a:t>
            </a:r>
            <a:endParaRPr lang="ru-RU" dirty="0" smtClean="0"/>
          </a:p>
          <a:p>
            <a:r>
              <a:rPr lang="ru-RU" dirty="0"/>
              <a:t>(</a:t>
            </a:r>
            <a:r>
              <a:rPr lang="pl-PL" dirty="0">
                <a:hlinkClick r:id="rId4"/>
              </a:rPr>
              <a:t>https://www.popmech.ru/technologies/270422-bespilotnyy-karernyy-gruzovik-budushchee-promyshlennogo-transporta/</a:t>
            </a:r>
            <a:r>
              <a:rPr lang="ru-RU" dirty="0" smtClean="0"/>
              <a:t>)</a:t>
            </a:r>
            <a:endParaRPr lang="ru-RU" dirty="0"/>
          </a:p>
          <a:p>
            <a:pPr marL="342900" indent="-342900">
              <a:buFont typeface="+mj-lt"/>
              <a:buAutoNum type="arabicPeriod" startAt="3"/>
            </a:pPr>
            <a:r>
              <a:rPr lang="pl-PL" dirty="0" smtClean="0"/>
              <a:t>Rio </a:t>
            </a:r>
            <a:r>
              <a:rPr lang="pl-PL" dirty="0"/>
              <a:t>Tinto </a:t>
            </a:r>
            <a:r>
              <a:rPr lang="pl-PL" dirty="0" err="1"/>
              <a:t>закупила</a:t>
            </a:r>
            <a:r>
              <a:rPr lang="pl-PL" dirty="0"/>
              <a:t> </a:t>
            </a:r>
            <a:r>
              <a:rPr lang="pl-PL" dirty="0" err="1"/>
              <a:t>беспилотные</a:t>
            </a:r>
            <a:r>
              <a:rPr lang="pl-PL" dirty="0"/>
              <a:t> </a:t>
            </a:r>
            <a:r>
              <a:rPr lang="pl-PL" dirty="0" err="1"/>
              <a:t>самосвалы</a:t>
            </a:r>
            <a:r>
              <a:rPr lang="pl-PL" dirty="0"/>
              <a:t> </a:t>
            </a:r>
            <a:r>
              <a:rPr lang="pl-PL" dirty="0" err="1"/>
              <a:t>для</a:t>
            </a:r>
            <a:r>
              <a:rPr lang="pl-PL" dirty="0"/>
              <a:t> </a:t>
            </a:r>
            <a:r>
              <a:rPr lang="pl-PL" dirty="0" err="1"/>
              <a:t>рудников</a:t>
            </a:r>
            <a:r>
              <a:rPr lang="pl-PL" dirty="0"/>
              <a:t> </a:t>
            </a:r>
            <a:r>
              <a:rPr lang="pl-PL" dirty="0" err="1"/>
              <a:t>в</a:t>
            </a:r>
            <a:r>
              <a:rPr lang="pl-PL" dirty="0"/>
              <a:t> </a:t>
            </a:r>
            <a:r>
              <a:rPr lang="pl-PL" dirty="0" err="1" smtClean="0"/>
              <a:t>Австралии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pl-PL" dirty="0" smtClean="0">
                <a:hlinkClick r:id="rId5"/>
              </a:rPr>
              <a:t>http</a:t>
            </a:r>
            <a:r>
              <a:rPr lang="pl-PL" dirty="0">
                <a:hlinkClick r:id="rId5"/>
              </a:rPr>
              <a:t>://mining-info.ru/rio-tinto-zakupila-bespilotnye-samosvaly-dlya-rudnikov-v-avstralii</a:t>
            </a:r>
            <a:r>
              <a:rPr lang="pl-PL" dirty="0" smtClean="0">
                <a:hlinkClick r:id="rId5"/>
              </a:rPr>
              <a:t>/</a:t>
            </a:r>
            <a:r>
              <a:rPr lang="ru-RU" dirty="0" smtClean="0"/>
              <a:t>)</a:t>
            </a:r>
            <a:endParaRPr lang="ru-RU" dirty="0"/>
          </a:p>
          <a:p>
            <a:pPr marL="342900" indent="-342900">
              <a:buFont typeface="+mj-lt"/>
              <a:buAutoNum type="arabicPeriod" startAt="3"/>
            </a:pPr>
            <a:r>
              <a:rPr lang="pl-PL" dirty="0" err="1" smtClean="0"/>
              <a:t>Примеры</a:t>
            </a:r>
            <a:r>
              <a:rPr lang="pl-PL" dirty="0" smtClean="0"/>
              <a:t> </a:t>
            </a:r>
            <a:r>
              <a:rPr lang="pl-PL" dirty="0" err="1"/>
              <a:t>платформ</a:t>
            </a:r>
            <a:r>
              <a:rPr lang="pl-PL" dirty="0"/>
              <a:t> </a:t>
            </a:r>
            <a:r>
              <a:rPr lang="pl-PL" dirty="0" err="1"/>
              <a:t>для</a:t>
            </a:r>
            <a:r>
              <a:rPr lang="pl-PL" dirty="0"/>
              <a:t> </a:t>
            </a:r>
            <a:r>
              <a:rPr lang="pl-PL" dirty="0" err="1" smtClean="0"/>
              <a:t>полигона</a:t>
            </a:r>
            <a:endParaRPr lang="ru-RU" dirty="0"/>
          </a:p>
          <a:p>
            <a:r>
              <a:rPr lang="ru-RU" dirty="0" smtClean="0"/>
              <a:t>(</a:t>
            </a:r>
            <a:r>
              <a:rPr lang="pl-PL" dirty="0" smtClean="0">
                <a:hlinkClick r:id="rId6"/>
              </a:rPr>
              <a:t>https://www.electronshik.ru/item/pirate-4wd-mobile-platform-683290</a:t>
            </a:r>
            <a:r>
              <a:rPr lang="ru-RU" dirty="0" smtClean="0"/>
              <a:t>)</a:t>
            </a:r>
            <a:endParaRPr lang="ru-RU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0276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Заголовок 104869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93" name="Объект 104869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97166" name="Рисунок 2097165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9953" cy="6861316"/>
          </a:xfrm>
          <a:prstGeom prst="rect">
            <a:avLst/>
          </a:prstGeom>
        </p:spPr>
      </p:pic>
      <p:pic>
        <p:nvPicPr>
          <p:cNvPr id="6" name="Рисунок 5" descr="WHm6T7MoeR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76" y="737691"/>
            <a:ext cx="9169953" cy="53826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4642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Заголовок 104869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93" name="Объект 104869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97166" name="Рисунок 2097165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9953" cy="6861316"/>
          </a:xfrm>
          <a:prstGeom prst="rect">
            <a:avLst/>
          </a:prstGeom>
        </p:spPr>
      </p:pic>
      <p:sp>
        <p:nvSpPr>
          <p:cNvPr id="1048695" name="TextBox 1048694"/>
          <p:cNvSpPr txBox="1"/>
          <p:nvPr/>
        </p:nvSpPr>
        <p:spPr>
          <a:xfrm>
            <a:off x="109872" y="652238"/>
            <a:ext cx="8950209" cy="369331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b="1" dirty="0"/>
              <a:t>Проектная задача кейса:</a:t>
            </a:r>
            <a:endParaRPr lang="ru-RU" dirty="0"/>
          </a:p>
          <a:p>
            <a:pPr marL="342900" indent="-342900" algn="just">
              <a:buAutoNum type="arabicPeriod"/>
            </a:pPr>
            <a:r>
              <a:rPr lang="ru-RU" dirty="0" smtClean="0"/>
              <a:t>Проанализировать </a:t>
            </a:r>
            <a:r>
              <a:rPr lang="ru-RU" dirty="0"/>
              <a:t>существующие технологии автопилота для </a:t>
            </a:r>
            <a:r>
              <a:rPr lang="ru-RU" dirty="0" smtClean="0"/>
              <a:t>беспилотного</a:t>
            </a:r>
          </a:p>
          <a:p>
            <a:pPr algn="just"/>
            <a:r>
              <a:rPr lang="ru-RU" dirty="0" smtClean="0"/>
              <a:t>специализированного транспорта </a:t>
            </a:r>
            <a:r>
              <a:rPr lang="ru-RU" dirty="0"/>
              <a:t>и </a:t>
            </a:r>
            <a:r>
              <a:rPr lang="ru-RU" dirty="0" smtClean="0"/>
              <a:t>необходимую инфраструктуры для такого вида транспорта.</a:t>
            </a:r>
            <a:endParaRPr lang="ru-RU" dirty="0"/>
          </a:p>
          <a:p>
            <a:pPr algn="just"/>
            <a:r>
              <a:rPr lang="ru-RU" dirty="0" smtClean="0"/>
              <a:t>2. Спроектировать </a:t>
            </a:r>
            <a:r>
              <a:rPr lang="ru-RU" dirty="0"/>
              <a:t>полигон для отработки механизма автономного управления </a:t>
            </a:r>
            <a:r>
              <a:rPr lang="ru-RU" dirty="0" smtClean="0"/>
              <a:t>транспортом на Интеллектуальном горном предприятии.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>Требования и факты, которые необходимо учесть при решении проектной задачи кейса: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полигон </a:t>
            </a:r>
            <a:r>
              <a:rPr lang="ru-RU" dirty="0" smtClean="0"/>
              <a:t>должен иметь </a:t>
            </a:r>
            <a:r>
              <a:rPr lang="ru-RU" dirty="0"/>
              <a:t>размер </a:t>
            </a:r>
            <a:r>
              <a:rPr lang="ru-RU" dirty="0" smtClean="0"/>
              <a:t>3,5х3 м;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полигон должен иметь инфраструктурные объекты, имитирующие условия организации движения в карьере (железнодорожный переезд, пункт заправки, </a:t>
            </a:r>
            <a:r>
              <a:rPr lang="ru-RU" dirty="0" err="1" smtClean="0"/>
              <a:t>ТОиР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Заголовок 104869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693" name="Объект 104869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97166" name="Рисунок 209716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9953" cy="6861316"/>
          </a:xfrm>
          <a:prstGeom prst="rect">
            <a:avLst/>
          </a:prstGeom>
        </p:spPr>
      </p:pic>
      <p:sp>
        <p:nvSpPr>
          <p:cNvPr id="1048695" name="TextBox 1048694"/>
          <p:cNvSpPr txBox="1"/>
          <p:nvPr/>
        </p:nvSpPr>
        <p:spPr>
          <a:xfrm>
            <a:off x="109872" y="652238"/>
            <a:ext cx="8950209" cy="286232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b="1" dirty="0" smtClean="0"/>
              <a:t>Описание </a:t>
            </a:r>
            <a:r>
              <a:rPr lang="ru-RU" b="1" dirty="0"/>
              <a:t>решения:</a:t>
            </a:r>
            <a:endParaRPr lang="ru-RU" dirty="0"/>
          </a:p>
          <a:p>
            <a:r>
              <a:rPr lang="ru-RU" dirty="0"/>
              <a:t>Вот мы и добрались до описания решения кейса, этот раздел включает в себя 3 блока.</a:t>
            </a:r>
          </a:p>
          <a:p>
            <a:r>
              <a:rPr lang="ru-RU" dirty="0" smtClean="0"/>
              <a:t>Тебе </a:t>
            </a:r>
            <a:r>
              <a:rPr lang="ru-RU" dirty="0"/>
              <a:t>необходимо ответить на </a:t>
            </a:r>
            <a:r>
              <a:rPr lang="ru-RU" dirty="0" smtClean="0"/>
              <a:t>вопросы, ответы записывай сразу в этой же презентации под вопросом. Что делать, </a:t>
            </a:r>
            <a:r>
              <a:rPr lang="ru-RU" dirty="0"/>
              <a:t>если не хватает </a:t>
            </a:r>
            <a:r>
              <a:rPr lang="ru-RU" dirty="0" smtClean="0"/>
              <a:t>места? Смело создавай новый. Главное, не меняй последовательность слайдов, формулировку вопросов и используй шрифт </a:t>
            </a:r>
            <a:r>
              <a:rPr lang="en-US" dirty="0" smtClean="0"/>
              <a:t>Calibri </a:t>
            </a:r>
            <a:r>
              <a:rPr lang="ru-RU" dirty="0" smtClean="0"/>
              <a:t>18-го размера.</a:t>
            </a:r>
          </a:p>
          <a:p>
            <a:r>
              <a:rPr lang="ru-RU" dirty="0" smtClean="0"/>
              <a:t>Внимательно изучи информацию о компании, проектную задачу и справочные материалы. Помни</a:t>
            </a:r>
            <a:r>
              <a:rPr lang="ru-RU" dirty="0"/>
              <a:t>, что от того, насколько подробно ты описываешь решение, зависит то, насколько успешным будет решение</a:t>
            </a:r>
            <a:r>
              <a:rPr lang="ru-RU" dirty="0" smtClean="0"/>
              <a:t>. Удачи!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78804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926</Words>
  <Application>Microsoft Macintosh PowerPoint</Application>
  <PresentationFormat>Экран (4:3)</PresentationFormat>
  <Paragraphs>83</Paragraphs>
  <Slides>18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Calibri</vt:lpstr>
      <vt:lpstr>Calibri Light</vt:lpstr>
      <vt:lpstr>Times New Roman</vt:lpstr>
      <vt:lpstr>宋体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Polina Larionova</dc:creator>
  <cp:lastModifiedBy>пользователь Microsoft Office</cp:lastModifiedBy>
  <cp:revision>130</cp:revision>
  <dcterms:created xsi:type="dcterms:W3CDTF">2015-05-12T03:36:16Z</dcterms:created>
  <dcterms:modified xsi:type="dcterms:W3CDTF">2018-04-04T09:09:33Z</dcterms:modified>
</cp:coreProperties>
</file>