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8" r:id="rId3"/>
    <p:sldId id="288" r:id="rId4"/>
    <p:sldId id="262" r:id="rId5"/>
    <p:sldId id="277" r:id="rId6"/>
    <p:sldId id="268" r:id="rId7"/>
    <p:sldId id="294" r:id="rId8"/>
    <p:sldId id="269" r:id="rId9"/>
    <p:sldId id="295" r:id="rId10"/>
    <p:sldId id="282" r:id="rId11"/>
    <p:sldId id="293" r:id="rId12"/>
    <p:sldId id="291" r:id="rId13"/>
    <p:sldId id="292" r:id="rId14"/>
    <p:sldId id="290" r:id="rId15"/>
    <p:sldId id="27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1" autoAdjust="0"/>
    <p:restoredTop sz="91458"/>
  </p:normalViewPr>
  <p:slideViewPr>
    <p:cSldViewPr snapToGrid="0">
      <p:cViewPr varScale="1">
        <p:scale>
          <a:sx n="73" d="100"/>
          <a:sy n="73" d="100"/>
        </p:scale>
        <p:origin x="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40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85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91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02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/>
              <a:t>Вставка рисунка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2018/4/4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mozgvkorobke.com/samye-rasprostranyonnye-voprosy-pri-sobesedovanii-primer-dialog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23FB73-898D-A447-9569-14E244468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" r="28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hape 91">
            <a:extLst>
              <a:ext uri="{FF2B5EF4-FFF2-40B4-BE49-F238E27FC236}">
                <a16:creationId xmlns:a16="http://schemas.microsoft.com/office/drawing/2014/main" xmlns="" id="{B349C84B-A06D-9A4E-A297-60F32E86A998}"/>
              </a:ext>
            </a:extLst>
          </p:cNvPr>
          <p:cNvSpPr txBox="1"/>
          <p:nvPr/>
        </p:nvSpPr>
        <p:spPr>
          <a:xfrm>
            <a:off x="-1" y="5512388"/>
            <a:ext cx="9144001" cy="61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Подготовка данных для обучения робота-рекрутера Веры «живому» диалогу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ru-RU" b="1" dirty="0"/>
              <a:t>Напишите синтаксический анализатор (</a:t>
            </a:r>
            <a:r>
              <a:rPr lang="en-US" b="1" dirty="0"/>
              <a:t>html-</a:t>
            </a:r>
            <a:r>
              <a:rPr lang="ru-RU" b="1" dirty="0" err="1"/>
              <a:t>парсер</a:t>
            </a:r>
            <a:r>
              <a:rPr lang="ru-RU" b="1" dirty="0"/>
              <a:t>) для извлечения и сбора из </a:t>
            </a:r>
            <a:r>
              <a:rPr lang="ru-RU" b="1" dirty="0" err="1"/>
              <a:t>интернет-ресурсов</a:t>
            </a:r>
            <a:r>
              <a:rPr lang="ru-RU" b="1" dirty="0"/>
              <a:t> «диалогов» о вакансиях и работодателях, на основании которых будет обучаться общению с кандидатами нейронная </a:t>
            </a:r>
            <a:r>
              <a:rPr lang="ru-RU" b="1" dirty="0" smtClean="0"/>
              <a:t>сеть.</a:t>
            </a:r>
          </a:p>
          <a:p>
            <a:pPr lvl="0" algn="just"/>
            <a:r>
              <a:rPr lang="ru-RU" dirty="0" smtClean="0"/>
              <a:t>(Исходный </a:t>
            </a:r>
            <a:r>
              <a:rPr lang="ru-RU" dirty="0"/>
              <a:t>код ПО должен быть предоставлен в виде файла</a:t>
            </a:r>
            <a:r>
              <a:rPr lang="en-US" dirty="0"/>
              <a:t> </a:t>
            </a:r>
            <a:r>
              <a:rPr lang="ru-RU" dirty="0"/>
              <a:t>с комментариями </a:t>
            </a:r>
            <a:r>
              <a:rPr lang="ru-RU" dirty="0" smtClean="0"/>
              <a:t>и описанием </a:t>
            </a:r>
            <a:r>
              <a:rPr lang="ru-RU" dirty="0"/>
              <a:t>необходимых </a:t>
            </a:r>
            <a:r>
              <a:rPr lang="ru-RU" dirty="0" smtClean="0"/>
              <a:t>зависимостей)</a:t>
            </a:r>
            <a:endParaRPr lang="ru-RU" dirty="0"/>
          </a:p>
          <a:p>
            <a:pPr marL="342900" lvl="0" indent="-342900" algn="just">
              <a:buFont typeface="+mj-lt"/>
              <a:buAutoNum type="arabicPeriod" startAt="2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37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Соберите с помощью </a:t>
            </a:r>
            <a:r>
              <a:rPr lang="ru-RU" sz="18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парсера</a:t>
            </a: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данные с отобранных сайтов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18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редложите способ обработки и подготовки данных для обучения нейронной сети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обоснуйте, почему он должен быть именно таким. </a:t>
            </a:r>
            <a:endParaRPr lang="ru-RU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Собранные данные для обучения, которые Вы </a:t>
            </a:r>
            <a:r>
              <a:rPr lang="ru-RU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напарсили</a:t>
            </a:r>
            <a:r>
              <a:rPr lang="ru-RU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представьте или как два текстовых файла (в одном вопросы, в другом ответы), либо как базу данных с такими же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таблицами</a:t>
            </a:r>
            <a:r>
              <a:rPr lang="ru-RU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  <a:endParaRPr lang="en-US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9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ru-RU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Опишите, с какими трудностями Вы столкнулись при решении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задачи и как </a:t>
            </a:r>
            <a:r>
              <a:rPr lang="ru-RU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Вы их 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преодолели.</a:t>
            </a:r>
          </a:p>
          <a:p>
            <a:pPr lvl="0"/>
            <a:r>
              <a:rPr lang="ru-RU" dirty="0" smtClean="0"/>
              <a:t>(</a:t>
            </a:r>
            <a:r>
              <a:rPr lang="ru-RU" dirty="0"/>
              <a:t>Минимальное количество символов в ответе - 350 знаков, включая пробелы)</a:t>
            </a:r>
          </a:p>
          <a:p>
            <a:pPr marL="342900" lvl="0" indent="-342900">
              <a:buFont typeface="+mj-lt"/>
              <a:buAutoNum type="arabicPeriod" startAt="4"/>
            </a:pPr>
            <a:endParaRPr lang="ru-RU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3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Заголовок 10487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97176" name="Рисунок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25" name="TextBox 104872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Блок  III: «Техническое задание</a:t>
            </a:r>
            <a:r>
              <a:rPr lang="ru-RU" b="1" dirty="0" smtClean="0">
                <a:solidFill>
                  <a:srgbClr val="000000"/>
                </a:solidFill>
              </a:rPr>
              <a:t>»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В этом блоке </a:t>
            </a:r>
            <a:r>
              <a:rPr lang="ru-RU" dirty="0" smtClean="0">
                <a:solidFill>
                  <a:srgbClr val="000000"/>
                </a:solidFill>
              </a:rPr>
              <a:t>необходимо </a:t>
            </a:r>
            <a:r>
              <a:rPr lang="ru-RU" dirty="0">
                <a:solidFill>
                  <a:srgbClr val="000000"/>
                </a:solidFill>
              </a:rPr>
              <a:t>придумать несколько (от 3 до 5) </a:t>
            </a:r>
            <a:r>
              <a:rPr lang="ru-RU" dirty="0" smtClean="0">
                <a:solidFill>
                  <a:srgbClr val="000000"/>
                </a:solidFill>
              </a:rPr>
              <a:t>требований к синтаксическому анализатору. </a:t>
            </a:r>
            <a:r>
              <a:rPr lang="ru-RU" dirty="0">
                <a:solidFill>
                  <a:srgbClr val="000000"/>
                </a:solidFill>
              </a:rPr>
              <a:t>Укажите типы этих требований (пользовательские, архитектурные и функциональные). </a:t>
            </a:r>
            <a:r>
              <a:rPr lang="ru-RU" dirty="0" smtClean="0">
                <a:solidFill>
                  <a:srgbClr val="000000"/>
                </a:solidFill>
              </a:rPr>
              <a:t>Например,</a:t>
            </a:r>
            <a:r>
              <a:rPr lang="ru-RU" dirty="0"/>
              <a:t> синтаксический анализатор (</a:t>
            </a:r>
            <a:r>
              <a:rPr lang="en-US" dirty="0"/>
              <a:t>html-</a:t>
            </a:r>
            <a:r>
              <a:rPr lang="ru-RU" dirty="0" err="1"/>
              <a:t>парсер</a:t>
            </a:r>
            <a:r>
              <a:rPr lang="ru-RU" dirty="0"/>
              <a:t>) </a:t>
            </a:r>
            <a:r>
              <a:rPr lang="ru-RU" dirty="0" smtClean="0"/>
              <a:t>должен уметь извлекать </a:t>
            </a:r>
            <a:r>
              <a:rPr lang="ru-RU" dirty="0"/>
              <a:t>и </a:t>
            </a:r>
            <a:r>
              <a:rPr lang="ru-RU" dirty="0" smtClean="0"/>
              <a:t>собирать из русскоязычных </a:t>
            </a:r>
            <a:r>
              <a:rPr lang="ru-RU" dirty="0" err="1"/>
              <a:t>интернет-ресурсов</a:t>
            </a:r>
            <a:r>
              <a:rPr lang="ru-RU" dirty="0"/>
              <a:t> </a:t>
            </a:r>
            <a:r>
              <a:rPr lang="ru-RU" dirty="0" smtClean="0"/>
              <a:t>«диалоги» о </a:t>
            </a:r>
            <a:r>
              <a:rPr lang="ru-RU" dirty="0"/>
              <a:t>вакансиях и работодателях</a:t>
            </a:r>
            <a:r>
              <a:rPr lang="ru-RU" dirty="0" smtClean="0">
                <a:solidFill>
                  <a:srgbClr val="000000"/>
                </a:solidFill>
              </a:rPr>
              <a:t> – функциональное </a:t>
            </a:r>
            <a:r>
              <a:rPr lang="ru-RU" dirty="0">
                <a:solidFill>
                  <a:srgbClr val="000000"/>
                </a:solidFill>
              </a:rPr>
              <a:t>требование.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96728" y="2938145"/>
          <a:ext cx="8576496" cy="3566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685"/>
                <a:gridCol w="4511890"/>
                <a:gridCol w="3415921"/>
              </a:tblGrid>
              <a:tr h="54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Требование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Тип</a:t>
                      </a:r>
                      <a:endParaRPr lang="ru-RU" sz="18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1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2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3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4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baseline="0" dirty="0" smtClean="0">
                          <a:latin typeface="+mn-lt"/>
                        </a:rPr>
                        <a:t>5</a:t>
                      </a:r>
                      <a:endParaRPr lang="ru-RU" altLang="en-US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baseline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Заголовок 10487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1" name="Объект 10487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33" name="TextBox 1048732"/>
          <p:cNvSpPr txBox="1"/>
          <p:nvPr/>
        </p:nvSpPr>
        <p:spPr>
          <a:xfrm>
            <a:off x="109872" y="652238"/>
            <a:ext cx="895020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IV Блок “О команде</a:t>
            </a:r>
            <a:r>
              <a:rPr lang="ru-RU" sz="1800" b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
</a:t>
            </a:r>
            <a:r>
              <a:rPr lang="ru-RU" sz="1800" b="0" dirty="0">
                <a:solidFill>
                  <a:srgbClr val="000000"/>
                </a:solidFill>
              </a:rPr>
              <a:t>Опишите здесь роли и информацию обо всех </a:t>
            </a:r>
            <a:r>
              <a:rPr lang="ru-RU" sz="1800" b="0" dirty="0" smtClean="0">
                <a:solidFill>
                  <a:srgbClr val="000000"/>
                </a:solidFill>
              </a:rPr>
              <a:t>участниках </a:t>
            </a:r>
            <a:r>
              <a:rPr lang="ru-RU" sz="1800" b="0" dirty="0">
                <a:solidFill>
                  <a:srgbClr val="000000"/>
                </a:solidFill>
              </a:rPr>
              <a:t>команды. Максимальное число участников в команде – 6 человек</a:t>
            </a:r>
            <a:r>
              <a:rPr lang="ru-RU" sz="1800" b="0" dirty="0" smtClean="0">
                <a:solidFill>
                  <a:srgbClr val="000000"/>
                </a:solidFill>
              </a:rPr>
              <a:t>. Под каждого участника создайте свой слайд.</a:t>
            </a: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4194327" name="Таблица 4194326"/>
          <p:cNvGraphicFramePr>
            <a:graphicFrameLocks/>
          </p:cNvGraphicFramePr>
          <p:nvPr>
            <p:extLst/>
          </p:nvPr>
        </p:nvGraphicFramePr>
        <p:xfrm>
          <a:off x="374312" y="1941256"/>
          <a:ext cx="8395376" cy="4508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688"/>
                <a:gridCol w="4197688"/>
              </a:tblGrid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Отчество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Роль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в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Образовательное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en-US" altLang="ru-RU" dirty="0"/>
                        <a:t>E-mail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Предпочтительный способ связи (email, телефон, vk, skype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71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Заголовок 10487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5" name="Объект 10487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79" name="Рисунок 209717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853"/>
            <a:ext cx="9306399" cy="6914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Объект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0" name="TextBox 1048659"/>
          <p:cNvSpPr txBox="1"/>
          <p:nvPr/>
        </p:nvSpPr>
        <p:spPr>
          <a:xfrm>
            <a:off x="101600" y="2274838"/>
            <a:ext cx="9042400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Роботы и искусственный интеллект становятся неотъемлемой частью нашей жизни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Уже сейчас многие рутинные процессы мы доверяем делать роботу. Нам нравится результат и скорость, с которой робот справляется с поставленными задачами. Но чтобы робот нам помогал, его необходимо обучить и рассказать, что ему делать. </a:t>
            </a:r>
            <a:r>
              <a:rPr lang="ru-RU" dirty="0" smtClean="0"/>
              <a:t>Сейчас </a:t>
            </a:r>
            <a:r>
              <a:rPr lang="en-US" dirty="0" err="1" smtClean="0"/>
              <a:t>Stafory</a:t>
            </a:r>
            <a:r>
              <a:rPr lang="en-US" dirty="0" smtClean="0"/>
              <a:t> </a:t>
            </a:r>
            <a:r>
              <a:rPr lang="ru-RU" dirty="0" smtClean="0"/>
              <a:t>хотят обучить </a:t>
            </a:r>
            <a:r>
              <a:rPr lang="ru-RU" dirty="0"/>
              <a:t>робота общаться с человеком и отвечать на его вопросы, поддерживать диалог и находить правильные ответы.</a:t>
            </a:r>
          </a:p>
          <a:p>
            <a:pPr algn="ctr"/>
            <a:r>
              <a:rPr lang="ru-RU" dirty="0"/>
              <a:t>Эта задача как раз научит </a:t>
            </a:r>
            <a:r>
              <a:rPr lang="ru-RU" dirty="0" smtClean="0"/>
              <a:t>вас, как подготовить </a:t>
            </a:r>
            <a:r>
              <a:rPr lang="ru-RU" dirty="0"/>
              <a:t>робота к «живому» диалогу с человеком.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Объект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0" name="TextBox 1048659"/>
          <p:cNvSpPr txBox="1"/>
          <p:nvPr/>
        </p:nvSpPr>
        <p:spPr>
          <a:xfrm>
            <a:off x="101600" y="2274838"/>
            <a:ext cx="9042400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Stafory</a:t>
            </a:r>
            <a:r>
              <a:rPr lang="ru-RU" dirty="0"/>
              <a:t> – это сервис, позволяющий упростить процесс подбора персонала с помощью </a:t>
            </a:r>
            <a:r>
              <a:rPr lang="ru-RU" dirty="0" smtClean="0"/>
              <a:t>робота-рекрутера Веры. </a:t>
            </a:r>
            <a:r>
              <a:rPr lang="ru-RU" dirty="0"/>
              <a:t>Механизм работы прост: работодатель публикует свою вакансию, Вера может за несколько минут сделать выборку </a:t>
            </a:r>
            <a:r>
              <a:rPr lang="ru-RU" dirty="0" smtClean="0"/>
              <a:t>подходящих кандидатов на </a:t>
            </a:r>
            <a:r>
              <a:rPr lang="ru-RU" dirty="0"/>
              <a:t>работных </a:t>
            </a:r>
            <a:r>
              <a:rPr lang="ru-RU" dirty="0" smtClean="0"/>
              <a:t>сайтах </a:t>
            </a:r>
            <a:r>
              <a:rPr lang="ru-RU" dirty="0"/>
              <a:t>по </a:t>
            </a:r>
            <a:r>
              <a:rPr lang="ru-RU" dirty="0" smtClean="0"/>
              <a:t>требованиям рекрутера. </a:t>
            </a:r>
            <a:r>
              <a:rPr lang="ru-RU" dirty="0"/>
              <a:t>С помощью современных технологий Вера </a:t>
            </a:r>
            <a:r>
              <a:rPr lang="ru-RU" dirty="0" smtClean="0"/>
              <a:t>позвонит кандидатам, расскажет о вакансии и соберет ответы кандидата на вопросы, интересующие рекрутера. Работодатель </a:t>
            </a:r>
            <a:r>
              <a:rPr lang="ru-RU" dirty="0"/>
              <a:t>выбирает из </a:t>
            </a:r>
            <a:r>
              <a:rPr lang="ru-RU" dirty="0" smtClean="0"/>
              <a:t>заинтересованных в вакансии кандидатов </a:t>
            </a:r>
            <a:r>
              <a:rPr lang="ru-RU" dirty="0"/>
              <a:t>наиболее </a:t>
            </a:r>
            <a:r>
              <a:rPr lang="ru-RU" dirty="0" smtClean="0"/>
              <a:t>интересующие резюме. </a:t>
            </a:r>
            <a:r>
              <a:rPr lang="ru-RU" dirty="0"/>
              <a:t>Дополнительно на сервисе реализованы </a:t>
            </a:r>
            <a:r>
              <a:rPr lang="ru-RU" dirty="0" smtClean="0"/>
              <a:t>возможности анкетирования кандидатов, проведения видео-интервью и поддержка принятых на работу сотрудников.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5" name="Объект 10486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7" name="TextBox 1048666"/>
          <p:cNvSpPr txBox="1"/>
          <p:nvPr/>
        </p:nvSpPr>
        <p:spPr>
          <a:xfrm>
            <a:off x="109872" y="752253"/>
            <a:ext cx="8859957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Введение:</a:t>
            </a:r>
            <a:endParaRPr lang="ru-RU" dirty="0"/>
          </a:p>
          <a:p>
            <a:pPr algn="just"/>
            <a:r>
              <a:rPr lang="ru-RU" dirty="0" smtClean="0"/>
              <a:t>Компания «</a:t>
            </a:r>
            <a:r>
              <a:rPr lang="ru-RU" dirty="0" err="1" smtClean="0"/>
              <a:t>Стафори</a:t>
            </a:r>
            <a:r>
              <a:rPr lang="ru-RU" dirty="0" smtClean="0"/>
              <a:t>» создала робота-рекрутера, который может отбирать резюме кандидатов с сайтов поиска работы, соответствующие требованиям вакансии, звонить кандидатам, общаться с ними и фиксировать ответы. Робота-рекрутера зовут Вера.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Вера учится вести с кандидатами живой диалог и отвечать на их вопросы о вакансии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Для этого Вере нужно как можно больше примеров реальных диалогов соискателя с рекрутером, того, что интересует кандидата, как он может сформулировать вопрос, и как реагирует в ответ рекрутер-человек.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Существует ряд сайтов и форумов для поиска работы, получения информации о работодателе и вакансиях, на которым Вера может почерпнуть что-то новое для себя.</a:t>
            </a:r>
          </a:p>
          <a:p>
            <a:pPr algn="just"/>
            <a:r>
              <a:rPr lang="en-US" dirty="0">
                <a:hlinkClick r:id="rId3"/>
              </a:rPr>
              <a:t>http://mozgvkorobke.com/samye-rasprostranyonnye-voprosy-pri-sobesedovanii-primer-dialoga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Собирая информацию, вы поможете Вере обучиться</a:t>
            </a:r>
            <a:r>
              <a:rPr lang="ru-RU" dirty="0">
                <a:solidFill>
                  <a:srgbClr val="000000"/>
                </a:solidFill>
              </a:rPr>
              <a:t>!</a:t>
            </a:r>
            <a:r>
              <a:rPr lang="ru-RU" sz="1800" dirty="0">
                <a:solidFill>
                  <a:srgbClr val="000000"/>
                </a:solidFill>
              </a:rPr>
              <a:t>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96896" y="598450"/>
            <a:ext cx="8950209" cy="64325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/>
              <a:t>Справочные материалы: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Data Mining</a:t>
            </a:r>
            <a:endParaRPr lang="en-US" b="1" dirty="0"/>
          </a:p>
          <a:p>
            <a:pPr algn="just"/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– это процесс обнаружения в "сырых" данных ранее неизвестных нетривиальных практически полезных и доступных интерпретации знаний, необходимых для принятия решений в различных сферах человеческой деятельности.</a:t>
            </a:r>
            <a:r>
              <a:rPr lang="ru-RU" dirty="0" smtClean="0"/>
              <a:t> </a:t>
            </a:r>
          </a:p>
          <a:p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— это процесс извлечения данных из веб-ресурсов, который, как правило, имеет больше практическую составляющую нежели теоретическую. Основная цель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Mining</a:t>
            </a:r>
            <a:r>
              <a:rPr lang="ru-RU" dirty="0"/>
              <a:t> — это сбор данных (</a:t>
            </a:r>
            <a:r>
              <a:rPr lang="ru-RU" dirty="0" err="1"/>
              <a:t>парсинг</a:t>
            </a:r>
            <a:r>
              <a:rPr lang="ru-RU" dirty="0"/>
              <a:t>) с последующим сохранением в нужном формате. Фактически, задача сводится к написанию HTML </a:t>
            </a:r>
            <a:r>
              <a:rPr lang="ru-RU" dirty="0" err="1"/>
              <a:t>парсеров</a:t>
            </a:r>
            <a:r>
              <a:rPr lang="ru-RU" dirty="0"/>
              <a:t>, и как раз об этом поговорим более детально. </a:t>
            </a:r>
            <a:br>
              <a:rPr lang="ru-RU" dirty="0"/>
            </a:br>
            <a:r>
              <a:rPr lang="ru-RU" dirty="0"/>
              <a:t>Есть несколько подходов к извлечению данных: </a:t>
            </a:r>
          </a:p>
          <a:p>
            <a:r>
              <a:rPr lang="ru-RU" dirty="0" smtClean="0"/>
              <a:t>- анализ </a:t>
            </a:r>
            <a:r>
              <a:rPr lang="ru-RU" dirty="0"/>
              <a:t>DOM дерева, использование </a:t>
            </a:r>
            <a:r>
              <a:rPr lang="ru-RU" dirty="0" err="1" smtClean="0"/>
              <a:t>X</a:t>
            </a:r>
            <a:r>
              <a:rPr lang="en-US" dirty="0" smtClean="0"/>
              <a:t>p</a:t>
            </a:r>
            <a:r>
              <a:rPr lang="ru-RU" dirty="0" err="1" smtClean="0"/>
              <a:t>ath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парсинг</a:t>
            </a:r>
            <a:r>
              <a:rPr lang="ru-RU" dirty="0" smtClean="0"/>
              <a:t> строк;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использование </a:t>
            </a:r>
            <a:r>
              <a:rPr lang="ru-RU" dirty="0"/>
              <a:t>регулярных </a:t>
            </a:r>
            <a:r>
              <a:rPr lang="ru-RU" dirty="0" smtClean="0"/>
              <a:t>выражений;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XML </a:t>
            </a:r>
            <a:r>
              <a:rPr lang="ru-RU" dirty="0" err="1" smtClean="0"/>
              <a:t>парсинг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изуальный </a:t>
            </a:r>
            <a:r>
              <a:rPr lang="ru-RU" dirty="0"/>
              <a:t>подход</a:t>
            </a:r>
            <a:r>
              <a:rPr lang="ru-RU" dirty="0" smtClean="0"/>
              <a:t>.</a:t>
            </a:r>
            <a:endParaRPr lang="en-US" sz="16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Machine Learning</a:t>
            </a:r>
            <a:endParaRPr lang="ru-RU" sz="1600" b="1" dirty="0" smtClean="0"/>
          </a:p>
          <a:p>
            <a:pPr algn="just"/>
            <a:r>
              <a:rPr lang="ru-RU" dirty="0" smtClean="0"/>
              <a:t>Машинное обучение (</a:t>
            </a:r>
            <a:r>
              <a:rPr lang="ru-RU" dirty="0" err="1" smtClean="0"/>
              <a:t>Machine</a:t>
            </a:r>
            <a:r>
              <a:rPr lang="ru-RU" dirty="0" smtClean="0"/>
              <a:t> </a:t>
            </a:r>
            <a:r>
              <a:rPr lang="ru-RU" dirty="0" err="1" smtClean="0"/>
              <a:t>Learning</a:t>
            </a:r>
            <a:r>
              <a:rPr lang="ru-RU" dirty="0" smtClean="0"/>
              <a:t>) — обширный подраздел искусственного интеллекта, изучающий методы построения алгоритмов, способных обучаться. Различают два типа обучения. Обучение по прецедентам, или индуктивное обучение, основано на выявлении общих закономерностей по частным эмпирическим данным. </a:t>
            </a:r>
            <a:endParaRPr lang="ru-RU" b="1" dirty="0"/>
          </a:p>
          <a:p>
            <a:pPr algn="just"/>
            <a:r>
              <a:rPr lang="ru-RU" dirty="0" smtClean="0"/>
              <a:t>Существует ряд </a:t>
            </a:r>
            <a:r>
              <a:rPr lang="en-US" dirty="0" smtClean="0"/>
              <a:t>Python </a:t>
            </a:r>
            <a:r>
              <a:rPr lang="ru-RU" dirty="0" smtClean="0"/>
              <a:t>библиотек для работы с данными. </a:t>
            </a:r>
            <a:endParaRPr lang="ru-RU" b="1" dirty="0"/>
          </a:p>
          <a:p>
            <a:pPr lvl="0" algn="just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8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Проектная задача кейса: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smtClean="0"/>
              <a:t>Проанализировать сайты для поиска работы и получения информации о вакансиях и работодателях.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Написать </a:t>
            </a:r>
            <a:r>
              <a:rPr lang="en-US" dirty="0" smtClean="0"/>
              <a:t>html-</a:t>
            </a:r>
            <a:r>
              <a:rPr lang="ru-RU" dirty="0" err="1" smtClean="0"/>
              <a:t>парсер</a:t>
            </a:r>
            <a:r>
              <a:rPr lang="ru-RU" dirty="0" smtClean="0"/>
              <a:t> для сбора </a:t>
            </a:r>
            <a:r>
              <a:rPr lang="ru-RU" dirty="0"/>
              <a:t>диалогов для обучения нейронной сети ответам на вопросы кандидатов о вакансии и </a:t>
            </a:r>
            <a:r>
              <a:rPr lang="ru-RU" dirty="0" smtClean="0"/>
              <a:t>компании-работодателе. Собрать с помощью </a:t>
            </a:r>
            <a:r>
              <a:rPr lang="ru-RU" dirty="0" err="1" smtClean="0"/>
              <a:t>парсера</a:t>
            </a:r>
            <a:r>
              <a:rPr lang="ru-RU" dirty="0"/>
              <a:t> </a:t>
            </a:r>
            <a:r>
              <a:rPr lang="ru-RU" dirty="0" smtClean="0"/>
              <a:t>данные и подготовить их для обучения модели.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Требования и факты, которые необходимо учесть при решении проектной задачи кейса: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айты для сбора информации должны быть русскоязычными;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ри выборе сайта необходимо учитывать предметную область задачи;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исходный </a:t>
            </a:r>
            <a:r>
              <a:rPr lang="ru-RU" dirty="0"/>
              <a:t>код ПО должен быть предоставлен в виде файла</a:t>
            </a:r>
            <a:r>
              <a:rPr lang="en-US" dirty="0"/>
              <a:t> </a:t>
            </a:r>
            <a:r>
              <a:rPr lang="ru-RU" dirty="0"/>
              <a:t>с комментариями и описанием необходимых </a:t>
            </a:r>
            <a:r>
              <a:rPr lang="ru-RU" dirty="0" smtClean="0"/>
              <a:t>зависимостей.</a:t>
            </a:r>
            <a:endParaRPr lang="ru-RU" dirty="0"/>
          </a:p>
          <a:p>
            <a:r>
              <a:rPr lang="ru-RU" dirty="0"/>
              <a:t> 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Описание </a:t>
            </a:r>
            <a:r>
              <a:rPr lang="ru-RU" b="1" dirty="0"/>
              <a:t>решения:</a:t>
            </a:r>
            <a:endParaRPr lang="ru-RU" dirty="0"/>
          </a:p>
          <a:p>
            <a:r>
              <a:rPr lang="ru-RU" dirty="0"/>
              <a:t>Вот мы и добрались до описания решения кейса, этот раздел включает в себя 3 блока.</a:t>
            </a:r>
          </a:p>
          <a:p>
            <a:r>
              <a:rPr lang="ru-RU" dirty="0" smtClean="0"/>
              <a:t>Тебе </a:t>
            </a:r>
            <a:r>
              <a:rPr lang="ru-RU" dirty="0"/>
              <a:t>необходимо ответить на </a:t>
            </a:r>
            <a:r>
              <a:rPr lang="ru-RU" dirty="0" smtClean="0"/>
              <a:t>вопросы, ответы записывай сразу в этой же презентации под вопросом. Что делать, </a:t>
            </a:r>
            <a:r>
              <a:rPr lang="ru-RU" dirty="0"/>
              <a:t>если не хватает </a:t>
            </a:r>
            <a:r>
              <a:rPr lang="ru-RU" dirty="0" smtClean="0"/>
              <a:t>места? Смело создавай новый. Главное, не меняй последовательность слайдов, формулировку вопросов и используй шрифт </a:t>
            </a:r>
            <a:r>
              <a:rPr lang="en-US" dirty="0" smtClean="0"/>
              <a:t>Calibri </a:t>
            </a:r>
            <a:r>
              <a:rPr lang="ru-RU" dirty="0" smtClean="0"/>
              <a:t>18-го размера.</a:t>
            </a:r>
          </a:p>
          <a:p>
            <a:r>
              <a:rPr lang="ru-RU" dirty="0" smtClean="0"/>
              <a:t>Внимательно изучи информацию о компании, проектную задачу и справочные материалы. Помни</a:t>
            </a:r>
            <a:r>
              <a:rPr lang="ru-RU" dirty="0"/>
              <a:t>, что от того, насколько подробно ты описываешь решение, зависит то, насколько успешным будет решение</a:t>
            </a:r>
            <a:r>
              <a:rPr lang="ru-RU" dirty="0" smtClean="0"/>
              <a:t>. Удачи!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88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Заголовок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9" name="Объект 10486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8" name="Рисунок 209716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1" name="TextBox 1048700"/>
          <p:cNvSpPr txBox="1"/>
          <p:nvPr/>
        </p:nvSpPr>
        <p:spPr>
          <a:xfrm>
            <a:off x="96896" y="1027907"/>
            <a:ext cx="8950209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I: «Проверочный вопрос»</a:t>
            </a:r>
          </a:p>
          <a:p>
            <a:r>
              <a:rPr lang="ru-RU" dirty="0"/>
              <a:t>Давайте проверим, как вы поняли тему кейса. Ответьте на поставленный вопрос:</a:t>
            </a:r>
          </a:p>
          <a:p>
            <a:endParaRPr lang="ru-RU" dirty="0"/>
          </a:p>
          <a:p>
            <a:pPr algn="just"/>
            <a:r>
              <a:rPr lang="ru-RU" dirty="0" err="1"/>
              <a:t>Парсинг</a:t>
            </a:r>
            <a:r>
              <a:rPr lang="ru-RU" dirty="0"/>
              <a:t> – это автоматический сбор любых данных с интернет-сайтов с любого ресурса в сети Интернет.  </a:t>
            </a:r>
            <a:r>
              <a:rPr lang="ru-RU" dirty="0" smtClean="0"/>
              <a:t>Он включает </a:t>
            </a:r>
            <a:r>
              <a:rPr lang="ru-RU" dirty="0"/>
              <a:t>в себя непосредственно поиск нужных страниц, например, по ключевым фразам и сбор информации с этих страниц</a:t>
            </a:r>
            <a:r>
              <a:rPr lang="ru-RU" dirty="0" smtClean="0"/>
              <a:t>. Какие фразы будут являться ключевыми для вашего </a:t>
            </a:r>
            <a:r>
              <a:rPr lang="ru-RU" dirty="0" err="1" smtClean="0"/>
              <a:t>парсера</a:t>
            </a:r>
            <a:r>
              <a:rPr lang="ru-RU" dirty="0" smtClean="0"/>
              <a:t>? Приведете не менее 3-х фраз.</a:t>
            </a:r>
            <a:endParaRPr lang="ru-RU" dirty="0"/>
          </a:p>
          <a:p>
            <a:endParaRPr lang="ru-RU" sz="1800" b="1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Обоснуйте свой ответ:</a:t>
            </a:r>
            <a:r>
              <a:rPr lang="ru-RU" sz="1800" b="1" dirty="0">
                <a:solidFill>
                  <a:srgbClr val="000000"/>
                </a:solidFill>
              </a:rPr>
              <a:t>
</a:t>
            </a:r>
            <a:endParaRPr lang="ru-RU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Заголовок 10487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05" name="Объект 10487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7" name="TextBox 1048706"/>
          <p:cNvSpPr txBox="1"/>
          <p:nvPr/>
        </p:nvSpPr>
        <p:spPr>
          <a:xfrm>
            <a:off x="109872" y="652238"/>
            <a:ext cx="8811679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II: «Описание решения кейса»</a:t>
            </a:r>
            <a:endParaRPr lang="ru-RU" dirty="0"/>
          </a:p>
          <a:p>
            <a:r>
              <a:rPr lang="ru-RU" dirty="0"/>
              <a:t>В этом блоке описывается основное решение кейса. Не забудь учесть Требования и факты от заказчика кейса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/>
              <a:t>Определите </a:t>
            </a:r>
            <a:r>
              <a:rPr lang="ru-RU" b="1" dirty="0"/>
              <a:t>перечень сайтов, где посетители могут задать вопросы по вакансии и уточнить интересующую их информацию о работодателе и открытой позиции. </a:t>
            </a:r>
            <a:r>
              <a:rPr lang="ru-RU" b="1" dirty="0" smtClean="0"/>
              <a:t>Перечень должен состоять не менее чем из 7-ми </a:t>
            </a:r>
            <a:r>
              <a:rPr lang="ru-RU" b="1" dirty="0" err="1" smtClean="0"/>
              <a:t>интернет-ресурсов</a:t>
            </a:r>
            <a:r>
              <a:rPr lang="ru-RU" b="1" dirty="0" smtClean="0"/>
              <a:t>. </a:t>
            </a:r>
            <a:r>
              <a:rPr lang="ru-RU" b="1" dirty="0" err="1" smtClean="0"/>
              <a:t>Категоризируйте</a:t>
            </a:r>
            <a:r>
              <a:rPr lang="ru-RU" b="1" dirty="0" smtClean="0"/>
              <a:t> эти сайты.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2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896</Words>
  <Application>Microsoft Macintosh PowerPoint</Application>
  <PresentationFormat>Экран (4:3)</PresentationFormat>
  <Paragraphs>80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Times New Roman</vt:lpstr>
      <vt:lpstr>宋体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Larionova</dc:creator>
  <cp:lastModifiedBy>пользователь Microsoft Office</cp:lastModifiedBy>
  <cp:revision>124</cp:revision>
  <dcterms:created xsi:type="dcterms:W3CDTF">2015-05-12T03:36:16Z</dcterms:created>
  <dcterms:modified xsi:type="dcterms:W3CDTF">2018-04-04T09:33:53Z</dcterms:modified>
</cp:coreProperties>
</file>