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  <p:sldMasterId id="2147483688" r:id="rId2"/>
    <p:sldMasterId id="2147483689" r:id="rId3"/>
    <p:sldMasterId id="2147483690" r:id="rId4"/>
  </p:sldMasterIdLst>
  <p:notesMasterIdLst>
    <p:notesMasterId r:id="rId19"/>
  </p:notesMasterIdLst>
  <p:sldIdLst>
    <p:sldId id="256" r:id="rId5"/>
    <p:sldId id="257" r:id="rId6"/>
    <p:sldId id="284" r:id="rId7"/>
    <p:sldId id="283" r:id="rId8"/>
    <p:sldId id="259" r:id="rId9"/>
    <p:sldId id="285" r:id="rId10"/>
    <p:sldId id="286" r:id="rId11"/>
    <p:sldId id="287" r:id="rId12"/>
    <p:sldId id="289" r:id="rId13"/>
    <p:sldId id="312" r:id="rId14"/>
    <p:sldId id="268" r:id="rId15"/>
    <p:sldId id="310" r:id="rId16"/>
    <p:sldId id="292" r:id="rId17"/>
    <p:sldId id="30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F90F78-EC1E-4F44-B460-3A4B2704B36E}">
  <a:tblStyle styleId="{9EF90F78-EC1E-4F44-B460-3A4B2704B3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369"/>
  </p:normalViewPr>
  <p:slideViewPr>
    <p:cSldViewPr snapToGrid="0"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61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45062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3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AA3A6991-BDD4-4072-8D4F-09D898E1D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826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142;g4649c1ead9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7106" name="Google Shape;143;g4649c1ead9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47107" name="Google Shape;144;g4649c1ead9_0_0:notes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B81EDA-C73A-4C8B-A1F5-1F95DC5DB5E8}" type="slidenum">
              <a:rPr lang="ru-RU" sz="1400" smtClean="0">
                <a:latin typeface="Arial" charset="0"/>
                <a:sym typeface="Arial" charset="0"/>
              </a:rPr>
              <a:pPr/>
              <a:t>1</a:t>
            </a:fld>
            <a:endParaRPr lang="ru-RU" sz="1400"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38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Google Shape;226;g4649c1ead9_0_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66562" name="Google Shape;227;g4649c1ead9_0_45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6540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Google Shape;226;g4649c1ead9_0_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68610" name="Google Shape;227;g4649c1ead9_0_45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0018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Google Shape;226;g4649c1ead9_0_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70658" name="Google Shape;227;g4649c1ead9_0_45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687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Google Shape;236;g4649c1ead9_0_5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72706" name="Google Shape;237;g4649c1ead9_0_54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402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149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49154" name="Google Shape;150;p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3839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49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1202" name="Google Shape;150;p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1672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164;g4649c1ead9_0_12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4274" name="Google Shape;165;g4649c1ead9_0_128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130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181;p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6322" name="Google Shape;182;p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1005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181;p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8370" name="Google Shape;182;p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9751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181;p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60418" name="Google Shape;182;p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55197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Google Shape;181;p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62466" name="Google Shape;182;p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92604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Google Shape;181;p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64514" name="Google Shape;182;p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5277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9">
  <p:cSld name="Custom 9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0">
  <p:cSld name="Custom 10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1">
  <p:cSld name="Custom 1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2">
  <p:cSld name="Custom 1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ubTitle" idx="1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subTitle" idx="1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2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3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3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3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body" idx="2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body" idx="3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body" idx="4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4;p2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675" y="1825625"/>
            <a:ext cx="545306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oogle Shape;95;p2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675" y="1825625"/>
            <a:ext cx="545306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Google Shape;96;p27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body" idx="2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2">
  <p:cSld name="Custom 1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1">
  <p:cSld name="Custom 1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0">
  <p:cSld name="Custom 10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2">
  <p:cSld name="Custom 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9">
  <p:cSld name="Custom 9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8">
  <p:cSld name="Custom 8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7">
  <p:cSld name="Custom 7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6">
  <p:cSld name="Custom 6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5">
  <p:cSld name="Custom 5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4">
  <p:cSld name="Custom 4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3">
  <p:cSld name="Custom 3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2">
  <p:cSld name="Custom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3">
  <p:cSld name="Custom 3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4">
  <p:cSld name="Custom 4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5">
  <p:cSld name="Custom 5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6">
  <p:cSld name="Custom 6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7">
  <p:cSld name="Custom 7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8">
  <p:cSld name="Custom 8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48;p15"/>
          <p:cNvSpPr txBox="1"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5363" name="Google Shape;49;p15"/>
          <p:cNvSpPr txBox="1"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5364" name="Google Shape;50;p15"/>
          <p:cNvSpPr txBox="1">
            <a:spLocks noGrp="1"/>
          </p:cNvSpPr>
          <p:nvPr>
            <p:ph type="dt" idx="1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Google Shape;51;p15"/>
          <p:cNvSpPr txBox="1">
            <a:spLocks noGrp="1"/>
          </p:cNvSpPr>
          <p:nvPr>
            <p:ph type="ftr" idx="11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6" name="Google Shape;52;p15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60A96A4D-DA07-4B74-ABD1-5265B5FD4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138;p42"/>
          <p:cNvSpPr txBox="1"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43011" name="Google Shape;139;p42"/>
          <p:cNvSpPr txBox="1"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6082" name="Google Shape;147;p44"/>
          <p:cNvSpPr>
            <a:spLocks noChangeArrowheads="1"/>
          </p:cNvSpPr>
          <p:nvPr/>
        </p:nvSpPr>
        <p:spPr bwMode="auto">
          <a:xfrm>
            <a:off x="39688" y="5711825"/>
            <a:ext cx="91122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2400" b="1" dirty="0" err="1">
                <a:solidFill>
                  <a:srgbClr val="FFFFFF"/>
                </a:solidFill>
                <a:latin typeface="Calibri" pitchFamily="34" charset="0"/>
              </a:rPr>
              <a:t>Супергидрофобные</a:t>
            </a:r>
            <a:r>
              <a:rPr lang="ru-RU" sz="2400" b="1" dirty="0">
                <a:solidFill>
                  <a:srgbClr val="FFFFFF"/>
                </a:solidFill>
                <a:latin typeface="Calibri" pitchFamily="34" charset="0"/>
              </a:rPr>
              <a:t> покрытия или как выйти сухим из воды?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Google Shape;184;p49"/>
          <p:cNvSpPr txBox="1">
            <a:spLocks noChangeArrowheads="1"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63490" name="Google Shape;185;p49"/>
          <p:cNvSpPr txBox="1">
            <a:spLocks noChangeArrowheads="1"/>
          </p:cNvSpPr>
          <p:nvPr/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pic>
        <p:nvPicPr>
          <p:cNvPr id="63491" name="Google Shape;186;p4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94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Google Shape;187;p49"/>
          <p:cNvSpPr>
            <a:spLocks noChangeArrowheads="1"/>
          </p:cNvSpPr>
          <p:nvPr/>
        </p:nvSpPr>
        <p:spPr bwMode="auto">
          <a:xfrm>
            <a:off x="109538" y="652463"/>
            <a:ext cx="8950325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469900" indent="-342900" algn="just">
              <a:buClr>
                <a:srgbClr val="000000"/>
              </a:buClr>
              <a:buSzPts val="1600"/>
              <a:buFont typeface="+mj-lt"/>
              <a:buAutoNum type="arabicPeriod" startAt="3"/>
            </a:pPr>
            <a:r>
              <a:rPr lang="ru-RU" sz="1800" dirty="0">
                <a:latin typeface="Calibri" pitchFamily="34" charset="0"/>
              </a:rPr>
              <a:t>Предложите </a:t>
            </a:r>
            <a:r>
              <a:rPr lang="ru-RU" sz="1800" dirty="0">
                <a:latin typeface="Calibri" pitchFamily="34" charset="0"/>
                <a:sym typeface="Calibri" pitchFamily="34" charset="0"/>
              </a:rPr>
              <a:t>применение </a:t>
            </a:r>
            <a:r>
              <a:rPr lang="ru-RU" sz="1800" dirty="0" err="1">
                <a:latin typeface="Calibri" pitchFamily="34" charset="0"/>
                <a:sym typeface="Calibri" pitchFamily="34" charset="0"/>
              </a:rPr>
              <a:t>супергидрофобных</a:t>
            </a:r>
            <a:r>
              <a:rPr lang="ru-RU" sz="1800" dirty="0">
                <a:latin typeface="Calibri" pitchFamily="34" charset="0"/>
                <a:sym typeface="Calibri" pitchFamily="34" charset="0"/>
              </a:rPr>
              <a:t> покрытий в промышленности, медицине или быту и опишите эффект применения. Нарисуйте принципиальную схему системы с </a:t>
            </a:r>
            <a:r>
              <a:rPr lang="ru-RU" sz="1800" dirty="0" err="1">
                <a:latin typeface="Calibri" pitchFamily="34" charset="0"/>
                <a:sym typeface="Calibri" pitchFamily="34" charset="0"/>
              </a:rPr>
              <a:t>супергидрофобными</a:t>
            </a:r>
            <a:r>
              <a:rPr lang="ru-RU" sz="1800" dirty="0">
                <a:latin typeface="Calibri" pitchFamily="34" charset="0"/>
                <a:sym typeface="Calibri" pitchFamily="34" charset="0"/>
              </a:rPr>
              <a:t> материалами.</a:t>
            </a:r>
          </a:p>
          <a:p>
            <a:pPr marL="469900" indent="-342900" algn="just"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800" dirty="0">
                <a:latin typeface="Calibri" pitchFamily="34" charset="0"/>
                <a:ea typeface="DejaVu Sans"/>
                <a:cs typeface="DejaVu Sans"/>
              </a:rPr>
              <a:t>(</a:t>
            </a:r>
            <a:r>
              <a:rPr lang="ru-RU" sz="1800" dirty="0">
                <a:latin typeface="Calibri" pitchFamily="34" charset="0"/>
                <a:sym typeface="Calibri" pitchFamily="34" charset="0"/>
              </a:rPr>
              <a:t>Ответ возможен в виде текста, схем, сравнительных таблиц. Минимальное количество</a:t>
            </a:r>
          </a:p>
          <a:p>
            <a:pPr marL="469900" indent="-342900" algn="just"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800" dirty="0">
                <a:latin typeface="Calibri" pitchFamily="34" charset="0"/>
                <a:sym typeface="Calibri" pitchFamily="34" charset="0"/>
              </a:rPr>
              <a:t>символов в ответе - 700 знаков, включая пробелы)</a:t>
            </a:r>
          </a:p>
          <a:p>
            <a:pPr marL="469900" indent="-342900" algn="just">
              <a:lnSpc>
                <a:spcPct val="112000"/>
              </a:lnSpc>
              <a:buClr>
                <a:srgbClr val="000000"/>
              </a:buClr>
              <a:buFont typeface="Arial" charset="0"/>
              <a:buNone/>
            </a:pPr>
            <a:endParaRPr lang="ru-RU" sz="1800" dirty="0">
              <a:latin typeface="Calibri" pitchFamily="34" charset="0"/>
              <a:sym typeface="Calibri" pitchFamily="34" charset="0"/>
            </a:endParaRPr>
          </a:p>
          <a:p>
            <a:pPr marL="469900" indent="-342900" algn="just">
              <a:buClr>
                <a:srgbClr val="000000"/>
              </a:buClr>
              <a:buSzPts val="1600"/>
              <a:buFont typeface="Arial" charset="0"/>
              <a:buNone/>
            </a:pPr>
            <a:endParaRPr lang="ru-RU" sz="1800" dirty="0">
              <a:latin typeface="Calibri" pitchFamily="34" charset="0"/>
              <a:sym typeface="Calibri" pitchFamily="34" charset="0"/>
            </a:endParaRPr>
          </a:p>
          <a:p>
            <a:pPr marL="469900" indent="-342900" algn="just">
              <a:buClr>
                <a:srgbClr val="000000"/>
              </a:buClr>
              <a:buSzPts val="1600"/>
              <a:buFont typeface="Arial" charset="0"/>
              <a:buNone/>
            </a:pPr>
            <a:endParaRPr lang="ru-RU" sz="1800" dirty="0">
              <a:latin typeface="Calibri" pitchFamily="34" charset="0"/>
              <a:sym typeface="Calibri" pitchFamily="34" charset="0"/>
            </a:endParaRPr>
          </a:p>
          <a:p>
            <a:pPr marL="469900" indent="-342900" algn="just">
              <a:buClr>
                <a:srgbClr val="000000"/>
              </a:buClr>
              <a:buSzPts val="1600"/>
              <a:buFont typeface="Calibri" pitchFamily="34" charset="0"/>
              <a:buAutoNum type="arabicPeriod" startAt="2"/>
            </a:pPr>
            <a:endParaRPr lang="ru-RU" sz="1800" dirty="0">
              <a:latin typeface="Calibri" pitchFamily="34" charset="0"/>
              <a:sym typeface="Calibri" pitchFamily="34" charset="0"/>
            </a:endParaRPr>
          </a:p>
          <a:p>
            <a:pPr marL="469900" indent="-342900">
              <a:buClr>
                <a:srgbClr val="000000"/>
              </a:buClr>
              <a:buFont typeface="Arial" charset="0"/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Google Shape;229;p54"/>
          <p:cNvSpPr txBox="1">
            <a:spLocks noChangeArrowheads="1"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5538" name="Google Shape;230;p54"/>
          <p:cNvSpPr txBox="1">
            <a:spLocks noChangeArrowheads="1"/>
          </p:cNvSpPr>
          <p:nvPr/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pic>
        <p:nvPicPr>
          <p:cNvPr id="65539" name="Google Shape;231;p5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94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Google Shape;232;p54"/>
          <p:cNvSpPr txBox="1">
            <a:spLocks noChangeArrowheads="1"/>
          </p:cNvSpPr>
          <p:nvPr/>
        </p:nvSpPr>
        <p:spPr bwMode="auto">
          <a:xfrm>
            <a:off x="61913" y="638175"/>
            <a:ext cx="9020175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5541" name="Google Shape;233;p54"/>
          <p:cNvSpPr txBox="1">
            <a:spLocks noChangeArrowheads="1"/>
          </p:cNvSpPr>
          <p:nvPr/>
        </p:nvSpPr>
        <p:spPr bwMode="auto">
          <a:xfrm>
            <a:off x="79375" y="638175"/>
            <a:ext cx="89852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800" b="1">
                <a:latin typeface="Calibri" pitchFamily="34" charset="0"/>
                <a:sym typeface="Calibri" pitchFamily="34" charset="0"/>
              </a:rPr>
              <a:t>Блок </a:t>
            </a:r>
            <a:r>
              <a:rPr lang="en-US" sz="1800" b="1">
                <a:latin typeface="Calibri" pitchFamily="34" charset="0"/>
                <a:sym typeface="Calibri" pitchFamily="34" charset="0"/>
              </a:rPr>
              <a:t>III</a:t>
            </a:r>
            <a:r>
              <a:rPr lang="ru-RU" sz="1800" b="1">
                <a:latin typeface="Calibri" pitchFamily="34" charset="0"/>
                <a:sym typeface="Calibri" pitchFamily="34" charset="0"/>
              </a:rPr>
              <a:t>: «Техническое задание»</a:t>
            </a:r>
            <a:br>
              <a:rPr lang="ru-RU" sz="1800" b="1">
                <a:latin typeface="Calibri" pitchFamily="34" charset="0"/>
                <a:sym typeface="Calibri" pitchFamily="34" charset="0"/>
              </a:rPr>
            </a:br>
            <a:r>
              <a:rPr lang="ru-RU" sz="1800">
                <a:latin typeface="Calibri" pitchFamily="34" charset="0"/>
              </a:rPr>
              <a:t>В этом блоке необходимо придумать несколько (от 3 до 5) требований к свойствам предложенной Вами системы, использующей </a:t>
            </a:r>
            <a:r>
              <a:rPr lang="ru-RU" sz="1800">
                <a:latin typeface="Calibri" pitchFamily="34" charset="0"/>
                <a:sym typeface="Calibri" pitchFamily="34" charset="0"/>
              </a:rPr>
              <a:t>супергидрофобные материалы</a:t>
            </a:r>
            <a:r>
              <a:rPr lang="ru-RU" sz="1800">
                <a:latin typeface="Calibri" pitchFamily="34" charset="0"/>
              </a:rPr>
              <a:t>. Укажите типы этих требований (пользовательские, архитектурные и функциональные). </a:t>
            </a:r>
          </a:p>
        </p:txBody>
      </p:sp>
      <p:graphicFrame>
        <p:nvGraphicFramePr>
          <p:cNvPr id="234" name="Google Shape;234;p54"/>
          <p:cNvGraphicFramePr>
            <a:graphicFrameLocks noGrp="1"/>
          </p:cNvGraphicFramePr>
          <p:nvPr/>
        </p:nvGraphicFramePr>
        <p:xfrm>
          <a:off x="374650" y="2603500"/>
          <a:ext cx="8394700" cy="3552828"/>
        </p:xfrm>
        <a:graphic>
          <a:graphicData uri="http://schemas.openxmlformats.org/drawingml/2006/table">
            <a:tbl>
              <a:tblPr/>
              <a:tblGrid>
                <a:gridCol w="4197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7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Требование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Arial" charset="0"/>
                        </a:rPr>
                        <a:t>Тип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Google Shape;229;p54"/>
          <p:cNvSpPr txBox="1">
            <a:spLocks noChangeArrowheads="1"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7586" name="Google Shape;230;p54"/>
          <p:cNvSpPr txBox="1">
            <a:spLocks noChangeArrowheads="1"/>
          </p:cNvSpPr>
          <p:nvPr/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pic>
        <p:nvPicPr>
          <p:cNvPr id="67587" name="Google Shape;231;p5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94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Google Shape;232;p54"/>
          <p:cNvSpPr txBox="1">
            <a:spLocks noChangeArrowheads="1"/>
          </p:cNvSpPr>
          <p:nvPr/>
        </p:nvSpPr>
        <p:spPr bwMode="auto">
          <a:xfrm>
            <a:off x="61913" y="638175"/>
            <a:ext cx="9020175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7589" name="Google Shape;233;p54"/>
          <p:cNvSpPr txBox="1">
            <a:spLocks noChangeArrowheads="1"/>
          </p:cNvSpPr>
          <p:nvPr/>
        </p:nvSpPr>
        <p:spPr bwMode="auto">
          <a:xfrm>
            <a:off x="79375" y="638175"/>
            <a:ext cx="89852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800" b="1">
                <a:latin typeface="Calibri" pitchFamily="34" charset="0"/>
                <a:sym typeface="Calibri" pitchFamily="34" charset="0"/>
              </a:rPr>
              <a:t>Блок </a:t>
            </a:r>
            <a:r>
              <a:rPr lang="en-US" sz="1800" b="1">
                <a:latin typeface="Calibri" pitchFamily="34" charset="0"/>
                <a:sym typeface="Calibri" pitchFamily="34" charset="0"/>
              </a:rPr>
              <a:t>IV</a:t>
            </a:r>
            <a:r>
              <a:rPr lang="ru-RU" sz="1800" b="1">
                <a:latin typeface="Calibri" pitchFamily="34" charset="0"/>
                <a:sym typeface="Calibri" pitchFamily="34" charset="0"/>
              </a:rPr>
              <a:t>: «О команде»</a:t>
            </a:r>
            <a:br>
              <a:rPr lang="ru-RU" sz="1800" b="1">
                <a:latin typeface="Calibri" pitchFamily="34" charset="0"/>
                <a:sym typeface="Calibri" pitchFamily="34" charset="0"/>
              </a:rPr>
            </a:br>
            <a:r>
              <a:rPr lang="ru-RU" sz="1800">
                <a:latin typeface="Calibri" pitchFamily="34" charset="0"/>
                <a:sym typeface="Calibri" pitchFamily="34" charset="0"/>
              </a:rPr>
              <a:t>Опишите здесь роли и информацию обо всех участниках команды. Максимальное число участников в команде – </a:t>
            </a:r>
            <a:r>
              <a:rPr lang="en-US" sz="1800">
                <a:latin typeface="Calibri" pitchFamily="34" charset="0"/>
                <a:sym typeface="Calibri" pitchFamily="34" charset="0"/>
              </a:rPr>
              <a:t>6</a:t>
            </a:r>
            <a:r>
              <a:rPr lang="ru-RU" sz="1800">
                <a:latin typeface="Calibri" pitchFamily="34" charset="0"/>
                <a:sym typeface="Calibri" pitchFamily="34" charset="0"/>
              </a:rPr>
              <a:t> человек</a:t>
            </a:r>
            <a:r>
              <a:rPr lang="en-US" sz="1800">
                <a:latin typeface="Calibri" pitchFamily="34" charset="0"/>
                <a:sym typeface="Calibri" pitchFamily="34" charset="0"/>
              </a:rPr>
              <a:t>.</a:t>
            </a:r>
            <a:endParaRPr lang="ru-RU" sz="1800"/>
          </a:p>
        </p:txBody>
      </p:sp>
      <p:graphicFrame>
        <p:nvGraphicFramePr>
          <p:cNvPr id="234" name="Google Shape;234;p54"/>
          <p:cNvGraphicFramePr>
            <a:graphicFrameLocks noGrp="1"/>
          </p:cNvGraphicFramePr>
          <p:nvPr/>
        </p:nvGraphicFramePr>
        <p:xfrm>
          <a:off x="374650" y="2106613"/>
          <a:ext cx="8394700" cy="4386594"/>
        </p:xfrm>
        <a:graphic>
          <a:graphicData uri="http://schemas.openxmlformats.org/drawingml/2006/table">
            <a:tbl>
              <a:tblPr/>
              <a:tblGrid>
                <a:gridCol w="4197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7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Фамилия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Имя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Отчество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Роль в команде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Город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Образовательное учреждение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Класс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E-mail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Предпочтительный способ связи (email, телефон, vk, skype и т.д.)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Google Shape;229;p54"/>
          <p:cNvSpPr txBox="1">
            <a:spLocks noChangeArrowheads="1"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9634" name="Google Shape;230;p54"/>
          <p:cNvSpPr txBox="1">
            <a:spLocks noChangeArrowheads="1"/>
          </p:cNvSpPr>
          <p:nvPr/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pic>
        <p:nvPicPr>
          <p:cNvPr id="69635" name="Google Shape;231;p5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94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Google Shape;232;p54"/>
          <p:cNvSpPr txBox="1">
            <a:spLocks noChangeArrowheads="1"/>
          </p:cNvSpPr>
          <p:nvPr/>
        </p:nvSpPr>
        <p:spPr bwMode="auto">
          <a:xfrm>
            <a:off x="61913" y="638175"/>
            <a:ext cx="9020175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9637" name="Google Shape;233;p54"/>
          <p:cNvSpPr txBox="1">
            <a:spLocks noChangeArrowheads="1"/>
          </p:cNvSpPr>
          <p:nvPr/>
        </p:nvSpPr>
        <p:spPr bwMode="auto">
          <a:xfrm>
            <a:off x="79375" y="638175"/>
            <a:ext cx="89852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600"/>
              <a:buFont typeface="Calibri" pitchFamily="34" charset="0"/>
              <a:buNone/>
            </a:pPr>
            <a:r>
              <a:rPr lang="ru-RU" sz="1800" b="1">
                <a:latin typeface="Calibri" pitchFamily="34" charset="0"/>
                <a:sym typeface="Calibri" pitchFamily="34" charset="0"/>
              </a:rPr>
              <a:t>Блок </a:t>
            </a:r>
            <a:r>
              <a:rPr lang="en-US" sz="1800" b="1">
                <a:latin typeface="Calibri" pitchFamily="34" charset="0"/>
                <a:sym typeface="Calibri" pitchFamily="34" charset="0"/>
              </a:rPr>
              <a:t>V:</a:t>
            </a:r>
            <a:r>
              <a:rPr lang="ru-RU" sz="1800" b="1">
                <a:latin typeface="Calibri" pitchFamily="34" charset="0"/>
                <a:sym typeface="Calibri" pitchFamily="34" charset="0"/>
              </a:rPr>
              <a:t> «О педагоге-наставнике»</a:t>
            </a:r>
            <a:br>
              <a:rPr lang="ru-RU" sz="1800" b="1">
                <a:latin typeface="Calibri" pitchFamily="34" charset="0"/>
                <a:sym typeface="Calibri" pitchFamily="34" charset="0"/>
              </a:rPr>
            </a:br>
            <a:r>
              <a:rPr lang="ru-RU" sz="1800">
                <a:latin typeface="Calibri" pitchFamily="34" charset="0"/>
                <a:sym typeface="Calibri" pitchFamily="34" charset="0"/>
              </a:rPr>
              <a:t>Обратите внимание, что данный</a:t>
            </a:r>
            <a:r>
              <a:rPr lang="en-US" sz="1800">
                <a:latin typeface="Calibri" pitchFamily="34" charset="0"/>
                <a:sym typeface="Calibri" pitchFamily="34" charset="0"/>
              </a:rPr>
              <a:t> </a:t>
            </a:r>
            <a:r>
              <a:rPr lang="ru-RU" sz="1800">
                <a:latin typeface="Calibri" pitchFamily="34" charset="0"/>
                <a:sym typeface="Calibri" pitchFamily="34" charset="0"/>
              </a:rPr>
              <a:t>кейс Вы можете решать совместно с педагогом. Опишите здесь информацию о преподавателе, если Вы выполняли работу с ним.</a:t>
            </a:r>
            <a:endParaRPr lang="ru-RU" sz="1600">
              <a:solidFill>
                <a:srgbClr val="FF0000"/>
              </a:solidFill>
            </a:endParaRPr>
          </a:p>
        </p:txBody>
      </p:sp>
      <p:graphicFrame>
        <p:nvGraphicFramePr>
          <p:cNvPr id="234" name="Google Shape;234;p54"/>
          <p:cNvGraphicFramePr>
            <a:graphicFrameLocks noGrp="1"/>
          </p:cNvGraphicFramePr>
          <p:nvPr/>
        </p:nvGraphicFramePr>
        <p:xfrm>
          <a:off x="374650" y="1941513"/>
          <a:ext cx="8394700" cy="4386594"/>
        </p:xfrm>
        <a:graphic>
          <a:graphicData uri="http://schemas.openxmlformats.org/drawingml/2006/table">
            <a:tbl>
              <a:tblPr/>
              <a:tblGrid>
                <a:gridCol w="4197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7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Фамилия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Имя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Отчество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Город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Образовательное учреждение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Arial" charset="0"/>
                        </a:rPr>
                        <a:t>Должность преподавателя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Arial" charset="0"/>
                        </a:rPr>
                        <a:t>Преподаваемый предмет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E-mail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Предпочтительный способ связи (email, телефон, skype и т.д.)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Google Shape;239;p55"/>
          <p:cNvSpPr txBox="1">
            <a:spLocks noChangeArrowheads="1"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71682" name="Google Shape;240;p55"/>
          <p:cNvSpPr txBox="1">
            <a:spLocks noChangeArrowheads="1"/>
          </p:cNvSpPr>
          <p:nvPr/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152;p45"/>
          <p:cNvSpPr txBox="1">
            <a:spLocks noChangeArrowheads="1"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48130" name="Google Shape;153;p45"/>
          <p:cNvSpPr txBox="1">
            <a:spLocks noChangeArrowheads="1"/>
          </p:cNvSpPr>
          <p:nvPr/>
        </p:nvSpPr>
        <p:spPr bwMode="auto">
          <a:xfrm>
            <a:off x="825500" y="2519363"/>
            <a:ext cx="78867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pic>
        <p:nvPicPr>
          <p:cNvPr id="48131" name="Google Shape;154;p4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94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Google Shape;155;p45"/>
          <p:cNvSpPr>
            <a:spLocks noChangeArrowheads="1"/>
          </p:cNvSpPr>
          <p:nvPr/>
        </p:nvSpPr>
        <p:spPr bwMode="auto">
          <a:xfrm>
            <a:off x="223838" y="1431925"/>
            <a:ext cx="8696325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indent="449263" algn="ctr">
              <a:buClr>
                <a:srgbClr val="000000"/>
              </a:buClr>
              <a:buFont typeface="Arial" charset="0"/>
              <a:buNone/>
            </a:pPr>
            <a:r>
              <a:rPr lang="ru-RU" sz="1800">
                <a:latin typeface="Calibri" pitchFamily="34" charset="0"/>
              </a:rPr>
              <a:t>Вода и жизнь неразрывно связаны между собой: без воды не было бы и речи о существовании человечества. Но как это ни парадоксально, многие предметы, созданные человеком, «боятся» воды. Металлоконструкции без дополнительной защиты, в прямом смысле этого слова, рассыпаются и превращаются в «прах». Избыток влаги, являющейся «живительной» средой для различных  микроорганизмов, способен разрушить даже самые надежные на первый взгляд материалы. Из-за обледенения рвутся линии электропередач, и население остается без света, ещё хуже, когда по этой причине падают самолёты, унося с собой жизни невинных людей. В бытовых ситуациях избыточная влага также вызывает много неприятностей, например, каждый из нас, попадая под дождь задумывался, почему же до сих пор не существует по-настоящему непромокаемых тканей, позволяющих «выйти сухим из воды». Для решения этого кейса Вам предстоит предложить возможные области применения полифункциональных материалов с супергидрофобными свойствами.</a:t>
            </a:r>
          </a:p>
          <a:p>
            <a:pPr indent="449263" algn="ctr">
              <a:buClr>
                <a:srgbClr val="000000"/>
              </a:buClr>
              <a:buFont typeface="Arial" charset="0"/>
              <a:buNone/>
            </a:pPr>
            <a:endParaRPr lang="ru-RU" sz="1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52;p45"/>
          <p:cNvSpPr txBox="1">
            <a:spLocks noChangeArrowheads="1"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50178" name="Google Shape;153;p45"/>
          <p:cNvSpPr txBox="1">
            <a:spLocks noChangeArrowheads="1"/>
          </p:cNvSpPr>
          <p:nvPr/>
        </p:nvSpPr>
        <p:spPr bwMode="auto">
          <a:xfrm>
            <a:off x="825500" y="2519363"/>
            <a:ext cx="78867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pic>
        <p:nvPicPr>
          <p:cNvPr id="50179" name="Google Shape;154;p4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94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Google Shape;155;p45"/>
          <p:cNvSpPr>
            <a:spLocks noChangeArrowheads="1"/>
          </p:cNvSpPr>
          <p:nvPr/>
        </p:nvSpPr>
        <p:spPr bwMode="auto">
          <a:xfrm>
            <a:off x="236538" y="2578100"/>
            <a:ext cx="86963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ru-RU" sz="1800">
                <a:latin typeface="Calibri" pitchFamily="34" charset="0"/>
              </a:rPr>
              <a:t>В одном из институтов РТУ МИРЭА – Институте тонких химических технологий </a:t>
            </a:r>
            <a:br>
              <a:rPr lang="ru-RU" sz="1800">
                <a:latin typeface="Calibri" pitchFamily="34" charset="0"/>
              </a:rPr>
            </a:br>
            <a:r>
              <a:rPr lang="ru-RU" sz="1800">
                <a:latin typeface="Calibri" pitchFamily="34" charset="0"/>
              </a:rPr>
              <a:t>им. М.В. Ломоносова – готовят ребят, которые становятся химиками-аналитиками, химиками-технологами, химиками-исследователями. Их выгодное преимущество перед выпускниками других профильных вузов состоит в том, что они являются специалистами, которые, с одной стороны, обладают фундаментальными знаниями в академической химии, а с другой стороны, могут работать как технологи, то есть умеют применять знания на практике.</a:t>
            </a:r>
          </a:p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ru-RU" sz="1800">
                <a:latin typeface="Calibri" pitchFamily="34" charset="0"/>
              </a:rPr>
              <a:t>В настоящее время в Институте тонких химических технологий </a:t>
            </a:r>
            <a:br>
              <a:rPr lang="ru-RU" sz="1800">
                <a:latin typeface="Calibri" pitchFamily="34" charset="0"/>
              </a:rPr>
            </a:br>
            <a:r>
              <a:rPr lang="ru-RU" sz="1800">
                <a:latin typeface="Calibri" pitchFamily="34" charset="0"/>
              </a:rPr>
              <a:t>им. М.В. Ломоносова активно ведутся исследования, направленные на модификацию и функционализацию поверхностей с целью придания им новых, порой самых неожиданных свойств. </a:t>
            </a:r>
            <a:endParaRPr lang="ru-RU" sz="2400">
              <a:latin typeface="Calibri" pitchFamily="34" charset="0"/>
            </a:endParaRPr>
          </a:p>
          <a:p>
            <a:pPr algn="just"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pic>
        <p:nvPicPr>
          <p:cNvPr id="50181" name="Picture 3" descr="C:\Users\pk\AppData\Local\Temp\Rar$DRa0.902\РТУ blu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38" y="962025"/>
            <a:ext cx="203358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Прямоугольник 1"/>
          <p:cNvSpPr>
            <a:spLocks noChangeArrowheads="1"/>
          </p:cNvSpPr>
          <p:nvPr/>
        </p:nvSpPr>
        <p:spPr bwMode="auto">
          <a:xfrm>
            <a:off x="2257425" y="595313"/>
            <a:ext cx="66627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4" algn="just">
              <a:buClr>
                <a:srgbClr val="000000"/>
              </a:buClr>
              <a:buFont typeface="Arial" charset="0"/>
              <a:buNone/>
            </a:pPr>
            <a:r>
              <a:rPr lang="ru-RU" sz="1800" b="1">
                <a:latin typeface="Calibri" pitchFamily="34" charset="0"/>
              </a:rPr>
              <a:t>МИРЭА — Российский технологический университет </a:t>
            </a:r>
            <a:br>
              <a:rPr lang="ru-RU" sz="1800" b="1">
                <a:latin typeface="Calibri" pitchFamily="34" charset="0"/>
              </a:rPr>
            </a:br>
            <a:r>
              <a:rPr lang="ru-RU" sz="1800" b="1">
                <a:latin typeface="Calibri" pitchFamily="34" charset="0"/>
              </a:rPr>
              <a:t>(РТУ МИРЭА)</a:t>
            </a:r>
            <a:r>
              <a:rPr lang="ru-RU" sz="1800">
                <a:latin typeface="Calibri" pitchFamily="34" charset="0"/>
              </a:rPr>
              <a:t> — ведущий и самый крупный в России вуз </a:t>
            </a:r>
            <a:br>
              <a:rPr lang="ru-RU" sz="1800">
                <a:latin typeface="Calibri" pitchFamily="34" charset="0"/>
              </a:rPr>
            </a:br>
            <a:r>
              <a:rPr lang="ru-RU" sz="1800">
                <a:latin typeface="Calibri" pitchFamily="34" charset="0"/>
              </a:rPr>
              <a:t>в областях подготовки высококвалифицированных специалистов по направлениям: электроника, радиотехнические и телекоммуникационные системы, приборостроение, кибернетика, информационные технологии, химия, биотехнология и многие другие.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04867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sz="4400">
              <a:latin typeface="Arial" charset="0"/>
              <a:cs typeface="Arial" charset="0"/>
            </a:endParaRPr>
          </a:p>
        </p:txBody>
      </p:sp>
      <p:pic>
        <p:nvPicPr>
          <p:cNvPr id="52226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1638" y="1825625"/>
            <a:ext cx="5800725" cy="4351338"/>
          </a:xfrm>
        </p:spPr>
      </p:pic>
      <p:pic>
        <p:nvPicPr>
          <p:cNvPr id="52227" name="Рисунок 209716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94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1048680"/>
          <p:cNvSpPr txBox="1">
            <a:spLocks noChangeArrowheads="1"/>
          </p:cNvSpPr>
          <p:nvPr/>
        </p:nvSpPr>
        <p:spPr bwMode="auto">
          <a:xfrm>
            <a:off x="109538" y="817563"/>
            <a:ext cx="895032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>
                <a:latin typeface="Calibri" pitchFamily="34" charset="0"/>
              </a:rPr>
              <a:t>Введение:</a:t>
            </a:r>
          </a:p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ru-RU" sz="1800">
                <a:latin typeface="Calibri" pitchFamily="34" charset="0"/>
              </a:rPr>
              <a:t>Эффект лотоса был описан ещё в </a:t>
            </a:r>
            <a:r>
              <a:rPr lang="en-US" sz="1800">
                <a:latin typeface="Calibri" pitchFamily="34" charset="0"/>
              </a:rPr>
              <a:t>I </a:t>
            </a:r>
            <a:r>
              <a:rPr lang="ru-RU" sz="1800">
                <a:latin typeface="Calibri" pitchFamily="34" charset="0"/>
              </a:rPr>
              <a:t>тысячелетии до н.э. в индийских манускриптах. Долгое время люди пытались создать что-то подобное. Было известно только то, что поверхность объектов, имеющих этот эффект, покрыта «воскоподобными» веществами. Это знание привело к созданию гидрофобных покрытий, практически не имевших свойств, присущих поверхностям с эффектом лотоса. Секрет эффекта лотоса был открыт только в 1960-х годах после изучения поверхности листа с помощью электронного микроскопа. Оказалось, что лотос и некоторые другие объекты имеют особую многомодальную текстуру, покрытую гидрофобными веществами. Это открытие позволило Деттре и Джонсону создать первые супергидрофобные покрытия в 1964 году, путём осаждения на подложке стеклянных шариков с нанесением на них воска. </a:t>
            </a:r>
          </a:p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ru-RU" sz="1800">
                <a:latin typeface="Calibri" pitchFamily="34" charset="0"/>
              </a:rPr>
              <a:t>К сожалению, первые супергидрофобные покрытия были недолговечны, </a:t>
            </a:r>
            <a:br>
              <a:rPr lang="ru-RU" sz="1800">
                <a:latin typeface="Calibri" pitchFamily="34" charset="0"/>
              </a:rPr>
            </a:br>
            <a:r>
              <a:rPr lang="ru-RU" sz="1800">
                <a:latin typeface="Calibri" pitchFamily="34" charset="0"/>
              </a:rPr>
              <a:t>что вызвало большой скепсис по поводу их будущего. Новую жизнь в направление вдохнули российские исследователи во главе с Л.Б. Бойнович в 2000-х годах. </a:t>
            </a:r>
            <a:br>
              <a:rPr lang="ru-RU" sz="1800">
                <a:latin typeface="Calibri" pitchFamily="34" charset="0"/>
              </a:rPr>
            </a:br>
            <a:r>
              <a:rPr lang="ru-RU" sz="1800">
                <a:latin typeface="Calibri" pitchFamily="34" charset="0"/>
              </a:rPr>
              <a:t>В качестве гидрофобного агента ими были использованы вещества, способные химически связываться с поверхностью и образовывать очень тонкий полимерный слой. Этот на первый взгляд простой подход позволил создать долговечные супергидрофобные покрытия. Их внедрение в промышленность, медицину и быт происходит только сейчас.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Google Shape;167;p47"/>
          <p:cNvSpPr txBox="1">
            <a:spLocks noChangeArrowheads="1"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53250" name="Google Shape;168;p47"/>
          <p:cNvSpPr txBox="1">
            <a:spLocks noChangeArrowheads="1"/>
          </p:cNvSpPr>
          <p:nvPr/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pic>
        <p:nvPicPr>
          <p:cNvPr id="53251" name="Google Shape;169;p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94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Google Shape;170;p47"/>
          <p:cNvSpPr txBox="1">
            <a:spLocks noChangeArrowheads="1"/>
          </p:cNvSpPr>
          <p:nvPr/>
        </p:nvSpPr>
        <p:spPr bwMode="auto">
          <a:xfrm>
            <a:off x="61913" y="638175"/>
            <a:ext cx="9020175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53253" name="Google Shape;171;p47"/>
          <p:cNvSpPr txBox="1">
            <a:spLocks noChangeArrowheads="1"/>
          </p:cNvSpPr>
          <p:nvPr/>
        </p:nvSpPr>
        <p:spPr bwMode="auto">
          <a:xfrm>
            <a:off x="79375" y="638175"/>
            <a:ext cx="89852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just">
              <a:buClr>
                <a:srgbClr val="000000"/>
              </a:buClr>
              <a:buSzPts val="1600"/>
              <a:buFont typeface="Calibri" pitchFamily="34" charset="0"/>
              <a:buNone/>
            </a:pPr>
            <a:r>
              <a:rPr lang="ru-RU" sz="1800" b="1">
                <a:latin typeface="Calibri" pitchFamily="34" charset="0"/>
                <a:sym typeface="Calibri" pitchFamily="34" charset="0"/>
              </a:rPr>
              <a:t>Проектная задача кейса:</a:t>
            </a:r>
            <a:endParaRPr lang="ru-RU" sz="1800">
              <a:latin typeface="Calibri" pitchFamily="34" charset="0"/>
              <a:sym typeface="Calibri" pitchFamily="34" charset="0"/>
            </a:endParaRPr>
          </a:p>
          <a:p>
            <a:pPr algn="just">
              <a:buClr>
                <a:srgbClr val="000000"/>
              </a:buClr>
              <a:buSzPts val="1600"/>
              <a:buFont typeface="Calibri" pitchFamily="34" charset="0"/>
              <a:buAutoNum type="arabicPeriod"/>
            </a:pPr>
            <a:r>
              <a:rPr lang="ru-RU" sz="1800">
                <a:latin typeface="Calibri" pitchFamily="34" charset="0"/>
              </a:rPr>
              <a:t>Проанализировать свойства супергидрофобных покрытий, выявить преимущества и недостатки.</a:t>
            </a:r>
          </a:p>
          <a:p>
            <a:pPr algn="just">
              <a:buClr>
                <a:srgbClr val="000000"/>
              </a:buClr>
              <a:buSzPts val="1600"/>
              <a:buFont typeface="Calibri" pitchFamily="34" charset="0"/>
              <a:buAutoNum type="arabicPeriod"/>
            </a:pPr>
            <a:r>
              <a:rPr lang="ru-RU" sz="1800">
                <a:latin typeface="Calibri" pitchFamily="34" charset="0"/>
              </a:rPr>
              <a:t>Предложить возможные области применения таких покрытий; на конкретных примерах показать, какие проблемы решаются путём внедрения данной технологии.</a:t>
            </a:r>
          </a:p>
          <a:p>
            <a:pPr algn="just">
              <a:buClr>
                <a:srgbClr val="000000"/>
              </a:buClr>
              <a:buSzPts val="1600"/>
              <a:buFont typeface="Calibri" pitchFamily="34" charset="0"/>
              <a:buAutoNum type="arabicPeriod"/>
            </a:pPr>
            <a:r>
              <a:rPr lang="ru-RU" sz="1800">
                <a:latin typeface="Calibri" pitchFamily="34" charset="0"/>
              </a:rPr>
              <a:t>Предложить принципиальную схему применения супергидрофобных покрытий в конкретном случае.</a:t>
            </a:r>
          </a:p>
          <a:p>
            <a:pPr algn="just">
              <a:buClr>
                <a:srgbClr val="000000"/>
              </a:buClr>
              <a:buSzPts val="1600"/>
              <a:buFont typeface="Arial" charset="0"/>
              <a:buNone/>
            </a:pPr>
            <a:endParaRPr lang="ru-RU" sz="1800">
              <a:latin typeface="Calibri" pitchFamily="34" charset="0"/>
              <a:sym typeface="Calibri" pitchFamily="34" charset="0"/>
            </a:endParaRPr>
          </a:p>
          <a:p>
            <a:pPr algn="just">
              <a:buClr>
                <a:srgbClr val="000000"/>
              </a:buClr>
              <a:buSzPts val="1600"/>
              <a:buFont typeface="Calibri" pitchFamily="34" charset="0"/>
              <a:buNone/>
            </a:pPr>
            <a:r>
              <a:rPr lang="ru-RU" sz="1800" b="1">
                <a:latin typeface="Calibri" pitchFamily="34" charset="0"/>
                <a:sym typeface="Calibri" pitchFamily="34" charset="0"/>
              </a:rPr>
              <a:t>Требования и факты, которые необходимо учесть при решении проектной задачи кейса:</a:t>
            </a:r>
            <a:endParaRPr lang="ru-RU" sz="1800">
              <a:latin typeface="Calibri" pitchFamily="34" charset="0"/>
            </a:endParaRPr>
          </a:p>
          <a:p>
            <a:pPr algn="just">
              <a:buClr>
                <a:srgbClr val="000000"/>
              </a:buClr>
              <a:buFontTx/>
              <a:buChar char="-"/>
            </a:pPr>
            <a:r>
              <a:rPr lang="ru-RU" sz="1800">
                <a:latin typeface="Calibri" pitchFamily="34" charset="0"/>
              </a:rPr>
              <a:t>от материала, на котором будет создаваться супергидрофобное покрытие, </a:t>
            </a:r>
            <a:br>
              <a:rPr lang="ru-RU" sz="1800">
                <a:latin typeface="Calibri" pitchFamily="34" charset="0"/>
              </a:rPr>
            </a:br>
            <a:r>
              <a:rPr lang="ru-RU" sz="1800">
                <a:latin typeface="Calibri" pitchFamily="34" charset="0"/>
              </a:rPr>
              <a:t>и от метода получения покрытия зависит его механическая стойкость. Покрытия подбираются под конкретный случай, а не наоборот;</a:t>
            </a:r>
          </a:p>
          <a:p>
            <a:pPr algn="just">
              <a:buClr>
                <a:srgbClr val="000000"/>
              </a:buClr>
              <a:buFontTx/>
              <a:buChar char="-"/>
            </a:pPr>
            <a:r>
              <a:rPr lang="ru-RU" sz="1800">
                <a:latin typeface="Calibri" pitchFamily="34" charset="0"/>
              </a:rPr>
              <a:t>гидрофобизатор во всех случаях химически связан с поверхностью;</a:t>
            </a:r>
          </a:p>
          <a:p>
            <a:pPr algn="just">
              <a:buClr>
                <a:srgbClr val="000000"/>
              </a:buClr>
              <a:buFontTx/>
              <a:buChar char="-"/>
            </a:pPr>
            <a:r>
              <a:rPr lang="ru-RU" sz="1800">
                <a:latin typeface="Calibri" pitchFamily="34" charset="0"/>
              </a:rPr>
              <a:t>на данный момент, нет супергидрофобных покрытий, выдерживающих температуры больше 300-400</a:t>
            </a:r>
            <a:r>
              <a:rPr lang="he-IL" sz="1800">
                <a:latin typeface="Calibri" pitchFamily="34" charset="0"/>
              </a:rPr>
              <a:t> </a:t>
            </a:r>
            <a:r>
              <a:rPr lang="ru-RU" sz="1800">
                <a:latin typeface="Calibri" pitchFamily="34" charset="0"/>
              </a:rPr>
              <a:t>°С, что ограничивает область их применения;</a:t>
            </a:r>
            <a:endParaRPr lang="ru-RU" sz="1800">
              <a:latin typeface="Calibri" pitchFamily="34" charset="0"/>
              <a:sym typeface="Wingdings" pitchFamily="2" charset="2"/>
            </a:endParaRPr>
          </a:p>
          <a:p>
            <a:pPr algn="just">
              <a:buClr>
                <a:srgbClr val="000000"/>
              </a:buClr>
              <a:buFontTx/>
              <a:buChar char="-"/>
            </a:pPr>
            <a:r>
              <a:rPr lang="ru-RU" sz="1800">
                <a:latin typeface="Calibri" pitchFamily="34" charset="0"/>
                <a:sym typeface="Wingdings" pitchFamily="2" charset="2"/>
              </a:rPr>
              <a:t>в ходе описания применения и при формировании схемы технологии уделите внимание каждому этапу. Сформулируйте свои требования к покрытию, его монтажу, эксплуатации и контролю. </a:t>
            </a:r>
            <a:endParaRPr lang="ru-RU" sz="1800">
              <a:latin typeface="Calibri" pitchFamily="34" charset="0"/>
            </a:endParaRPr>
          </a:p>
          <a:p>
            <a:pPr algn="just">
              <a:lnSpc>
                <a:spcPct val="112000"/>
              </a:lnSpc>
              <a:buClr>
                <a:srgbClr val="000000"/>
              </a:buClr>
              <a:buFontTx/>
              <a:buChar char="-"/>
            </a:pPr>
            <a:endParaRPr lang="ru-RU" sz="1800">
              <a:latin typeface="Calibri" pitchFamily="34" charset="0"/>
              <a:sym typeface="Calibri" pitchFamily="34" charset="0"/>
            </a:endParaRPr>
          </a:p>
          <a:p>
            <a:pPr>
              <a:buClr>
                <a:srgbClr val="000000"/>
              </a:buClr>
              <a:buSzPts val="1600"/>
              <a:buFont typeface="Calibri" pitchFamily="34" charset="0"/>
              <a:buChar char="-"/>
            </a:pPr>
            <a:endParaRPr lang="ru-RU" sz="1600"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Google Shape;184;p49"/>
          <p:cNvSpPr txBox="1">
            <a:spLocks noChangeArrowheads="1"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55298" name="Google Shape;185;p49"/>
          <p:cNvSpPr txBox="1">
            <a:spLocks noChangeArrowheads="1"/>
          </p:cNvSpPr>
          <p:nvPr/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pic>
        <p:nvPicPr>
          <p:cNvPr id="55299" name="Google Shape;186;p4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94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Google Shape;187;p49"/>
          <p:cNvSpPr>
            <a:spLocks noChangeArrowheads="1"/>
          </p:cNvSpPr>
          <p:nvPr/>
        </p:nvSpPr>
        <p:spPr bwMode="auto">
          <a:xfrm>
            <a:off x="109538" y="652463"/>
            <a:ext cx="89503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>
                <a:latin typeface="Calibri" pitchFamily="34" charset="0"/>
                <a:sym typeface="Calibri" pitchFamily="34" charset="0"/>
              </a:rPr>
              <a:t>Описание решения:</a:t>
            </a:r>
            <a:endParaRPr lang="ru-RU" sz="180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latin typeface="Calibri" pitchFamily="34" charset="0"/>
                <a:sym typeface="Calibri" pitchFamily="34" charset="0"/>
              </a:rPr>
              <a:t>Вот мы и добрались до описания решения кейса.</a:t>
            </a:r>
            <a:endParaRPr lang="ru-RU" sz="180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latin typeface="Calibri" pitchFamily="34" charset="0"/>
                <a:sym typeface="Calibri" pitchFamily="34" charset="0"/>
              </a:rPr>
              <a:t>Вам необходимо ответить на вопросы, ответы записывай сразу в этой же презентации под вопросом. Что делать, если не хватает места? Смело создавайте новые слайды. Главное, не меняйте последовательность слайдов, формулировку вопросов и используйте шрифт Calibri 18-го размера.</a:t>
            </a:r>
            <a:endParaRPr lang="ru-RU" sz="180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latin typeface="Calibri" pitchFamily="34" charset="0"/>
                <a:sym typeface="Calibri" pitchFamily="34" charset="0"/>
              </a:rPr>
              <a:t>Внимательно изучите проектную задачу. Помните, что от того, насколько подробно Вы описываете решение, зависит то, насколько успешным оно будет. Удачи!</a:t>
            </a:r>
            <a:endParaRPr lang="ru-RU" sz="1800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Google Shape;184;p49"/>
          <p:cNvSpPr txBox="1">
            <a:spLocks noChangeArrowheads="1"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57346" name="Google Shape;185;p49"/>
          <p:cNvSpPr txBox="1">
            <a:spLocks noChangeArrowheads="1"/>
          </p:cNvSpPr>
          <p:nvPr/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pic>
        <p:nvPicPr>
          <p:cNvPr id="57347" name="Google Shape;186;p4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94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Google Shape;187;p49"/>
          <p:cNvSpPr>
            <a:spLocks noChangeArrowheads="1"/>
          </p:cNvSpPr>
          <p:nvPr/>
        </p:nvSpPr>
        <p:spPr bwMode="auto">
          <a:xfrm>
            <a:off x="109538" y="652463"/>
            <a:ext cx="89503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>
                <a:latin typeface="Calibri" pitchFamily="34" charset="0"/>
                <a:sym typeface="Calibri" pitchFamily="34" charset="0"/>
              </a:rPr>
              <a:t>Блок I: «Проверочный вопрос»</a:t>
            </a:r>
            <a:endParaRPr lang="ru-RU" sz="1800">
              <a:latin typeface="Calibri" pitchFamily="34" charset="0"/>
              <a:sym typeface="Calibri" pitchFamily="34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latin typeface="Calibri" pitchFamily="34" charset="0"/>
                <a:sym typeface="Calibri" pitchFamily="34" charset="0"/>
              </a:rPr>
              <a:t>Давайте проверим, как Вы поняли тему кейса. Ответьте на поставленный вопрос: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>
              <a:latin typeface="Calibri" pitchFamily="34" charset="0"/>
              <a:sym typeface="Calibri" pitchFamily="34" charset="0"/>
            </a:endParaRPr>
          </a:p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ru-RU" sz="1800">
                <a:latin typeface="Calibri" pitchFamily="34" charset="0"/>
              </a:rPr>
              <a:t>Что такое супергидрофобные покрытия, чем они отличаются от «обычных» </a:t>
            </a:r>
            <a:br>
              <a:rPr lang="ru-RU" sz="1800">
                <a:latin typeface="Calibri" pitchFamily="34" charset="0"/>
              </a:rPr>
            </a:br>
            <a:r>
              <a:rPr lang="ru-RU" sz="1800">
                <a:latin typeface="Calibri" pitchFamily="34" charset="0"/>
              </a:rPr>
              <a:t>и просто гидрофобных? Обоснуйте свой ответ.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84;p49"/>
          <p:cNvSpPr txBox="1">
            <a:spLocks noChangeArrowheads="1"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59394" name="Google Shape;185;p49"/>
          <p:cNvSpPr txBox="1">
            <a:spLocks noChangeArrowheads="1"/>
          </p:cNvSpPr>
          <p:nvPr/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pic>
        <p:nvPicPr>
          <p:cNvPr id="59395" name="Google Shape;186;p4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94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Google Shape;187;p49"/>
          <p:cNvSpPr>
            <a:spLocks noChangeArrowheads="1"/>
          </p:cNvSpPr>
          <p:nvPr/>
        </p:nvSpPr>
        <p:spPr bwMode="auto">
          <a:xfrm>
            <a:off x="109538" y="652463"/>
            <a:ext cx="8950325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800" b="1">
                <a:latin typeface="Calibri" pitchFamily="34" charset="0"/>
                <a:sym typeface="Calibri" pitchFamily="34" charset="0"/>
              </a:rPr>
              <a:t>Блок II: «Описание решения кейса»</a:t>
            </a:r>
            <a:endParaRPr lang="ru-RU" sz="1800">
              <a:latin typeface="Calibri" pitchFamily="34" charset="0"/>
              <a:sym typeface="Calibri" pitchFamily="34" charset="0"/>
            </a:endParaRPr>
          </a:p>
          <a:p>
            <a:pPr algn="just"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800">
                <a:latin typeface="Calibri" pitchFamily="34" charset="0"/>
                <a:sym typeface="Calibri" pitchFamily="34" charset="0"/>
              </a:rPr>
              <a:t>В этом блоке описывается основное решение кейса. Не забудьте учесть Требования и факты от заказчика кейса.</a:t>
            </a:r>
          </a:p>
          <a:p>
            <a:pPr algn="just">
              <a:buClr>
                <a:srgbClr val="000000"/>
              </a:buClr>
              <a:buSzPts val="1600"/>
              <a:buFont typeface="Arial" charset="0"/>
              <a:buNone/>
            </a:pPr>
            <a:endParaRPr lang="ru-RU" sz="1800"/>
          </a:p>
          <a:p>
            <a:pPr algn="just">
              <a:buClr>
                <a:srgbClr val="000000"/>
              </a:buClr>
              <a:buSzPts val="1600"/>
              <a:buFont typeface="Calibri" pitchFamily="34" charset="0"/>
              <a:buAutoNum type="arabicPeriod"/>
            </a:pPr>
            <a:r>
              <a:rPr lang="ru-RU" sz="1800">
                <a:latin typeface="Calibri" pitchFamily="34" charset="0"/>
              </a:rPr>
              <a:t>Проанализируйте не менее 5-ти свойств супергидрофобных покрытий, определите преимущества и недостатки по сравнению с альтернативными материалами и теми, которые уже принимаются. </a:t>
            </a:r>
            <a:endParaRPr lang="ru-RU" sz="1800">
              <a:latin typeface="Calibri" pitchFamily="34" charset="0"/>
              <a:sym typeface="Calibri" pitchFamily="34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3700" y="2824163"/>
          <a:ext cx="8356600" cy="3378530"/>
        </p:xfrm>
        <a:graphic>
          <a:graphicData uri="http://schemas.openxmlformats.org/drawingml/2006/table">
            <a:tbl>
              <a:tblPr/>
              <a:tblGrid>
                <a:gridCol w="2089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libri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Свойства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libri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Супергидрофобное покрытие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libri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Альтернативный материал №1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Calibri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Calibri" pitchFamily="34" charset="0"/>
                        </a:rPr>
                        <a:t>Альтернативный материал №2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Google Shape;184;p49"/>
          <p:cNvSpPr txBox="1">
            <a:spLocks noChangeArrowheads="1"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61442" name="Google Shape;185;p49"/>
          <p:cNvSpPr txBox="1">
            <a:spLocks noChangeArrowheads="1"/>
          </p:cNvSpPr>
          <p:nvPr/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pic>
        <p:nvPicPr>
          <p:cNvPr id="61443" name="Google Shape;186;p4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94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Google Shape;187;p49"/>
          <p:cNvSpPr>
            <a:spLocks noChangeArrowheads="1"/>
          </p:cNvSpPr>
          <p:nvPr/>
        </p:nvSpPr>
        <p:spPr bwMode="auto">
          <a:xfrm>
            <a:off x="109538" y="652463"/>
            <a:ext cx="8950325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469900" indent="-342900" algn="just">
              <a:buClr>
                <a:srgbClr val="000000"/>
              </a:buClr>
              <a:buSzPts val="1600"/>
              <a:buFont typeface="Arial" charset="0"/>
              <a:buAutoNum type="arabicPeriod" startAt="2"/>
            </a:pPr>
            <a:r>
              <a:rPr lang="ru-RU" sz="1800" dirty="0">
                <a:latin typeface="Calibri" pitchFamily="34" charset="0"/>
              </a:rPr>
              <a:t>Предложите не менее 5-ти возможных областей применения таких покрытий. Опишите решаемые проблемы, путём внедрения таких покрытий в конкретных случаях. Сравните с альтернативами, которые используются сейчас. </a:t>
            </a:r>
          </a:p>
          <a:p>
            <a:pPr marL="469900" indent="-342900" algn="just"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800" dirty="0">
                <a:latin typeface="Calibri" pitchFamily="34" charset="0"/>
                <a:ea typeface="DejaVu Sans"/>
                <a:cs typeface="DejaVu Sans"/>
              </a:rPr>
              <a:t>(Обращаем Ваше внимание, что конкретных примеров может быть несколько или даже</a:t>
            </a:r>
          </a:p>
          <a:p>
            <a:pPr marL="469900" indent="-342900" algn="just"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800" dirty="0">
                <a:latin typeface="Calibri" pitchFamily="34" charset="0"/>
                <a:ea typeface="DejaVu Sans"/>
                <a:cs typeface="DejaVu Sans"/>
              </a:rPr>
              <a:t>один. Примеры должны быть актуальными. Под альтернативами понимается то, что</a:t>
            </a:r>
          </a:p>
          <a:p>
            <a:pPr marL="469900" indent="-342900" algn="just"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800" dirty="0">
                <a:latin typeface="Calibri" pitchFamily="34" charset="0"/>
                <a:ea typeface="DejaVu Sans"/>
                <a:cs typeface="DejaVu Sans"/>
              </a:rPr>
              <a:t>конкурирует в конкретной сфере с </a:t>
            </a:r>
            <a:r>
              <a:rPr lang="ru-RU" sz="1800" dirty="0" err="1">
                <a:latin typeface="Calibri" pitchFamily="34" charset="0"/>
                <a:ea typeface="DejaVu Sans"/>
                <a:cs typeface="DejaVu Sans"/>
              </a:rPr>
              <a:t>супергидрофобными</a:t>
            </a:r>
            <a:r>
              <a:rPr lang="ru-RU" sz="1800" dirty="0">
                <a:latin typeface="Calibri" pitchFamily="34" charset="0"/>
                <a:ea typeface="DejaVu Sans"/>
                <a:cs typeface="DejaVu Sans"/>
              </a:rPr>
              <a:t> покрытиями, оно не</a:t>
            </a:r>
          </a:p>
          <a:p>
            <a:pPr marL="469900" indent="-342900" algn="just"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800" dirty="0">
                <a:latin typeface="Calibri" pitchFamily="34" charset="0"/>
                <a:ea typeface="DejaVu Sans"/>
                <a:cs typeface="DejaVu Sans"/>
              </a:rPr>
              <a:t>обязательно должно быть новое.</a:t>
            </a:r>
          </a:p>
          <a:p>
            <a:pPr marL="469900" indent="-342900" algn="just"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800" dirty="0">
                <a:latin typeface="Calibri" pitchFamily="34" charset="0"/>
                <a:sym typeface="Calibri" pitchFamily="34" charset="0"/>
              </a:rPr>
              <a:t>Ответ возможен в виде текста, схем, сравнительных таблиц. Минимальное количество</a:t>
            </a:r>
          </a:p>
          <a:p>
            <a:pPr marL="469900" indent="-342900" algn="just"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800" dirty="0">
                <a:latin typeface="Calibri" pitchFamily="34" charset="0"/>
                <a:sym typeface="Calibri" pitchFamily="34" charset="0"/>
              </a:rPr>
              <a:t>символов в ответе - 700 знаков, включая пробелы)</a:t>
            </a:r>
          </a:p>
          <a:p>
            <a:pPr marL="469900" indent="-342900" algn="just">
              <a:buClr>
                <a:srgbClr val="000000"/>
              </a:buClr>
              <a:buSzPts val="1600"/>
              <a:buFont typeface="Arial" charset="0"/>
              <a:buNone/>
            </a:pPr>
            <a:endParaRPr lang="ru-RU" sz="1800" dirty="0">
              <a:latin typeface="Calibri" pitchFamily="34" charset="0"/>
              <a:sym typeface="Calibri" pitchFamily="34" charset="0"/>
            </a:endParaRPr>
          </a:p>
          <a:p>
            <a:pPr marL="469900" indent="-342900" algn="just">
              <a:buClr>
                <a:srgbClr val="000000"/>
              </a:buClr>
              <a:buSzPts val="1600"/>
              <a:buFont typeface="Calibri" pitchFamily="34" charset="0"/>
              <a:buAutoNum type="arabicPeriod" startAt="2"/>
            </a:pPr>
            <a:endParaRPr lang="ru-RU" sz="1800" dirty="0">
              <a:latin typeface="Calibri" pitchFamily="34" charset="0"/>
              <a:sym typeface="Calibri" pitchFamily="34" charset="0"/>
            </a:endParaRPr>
          </a:p>
          <a:p>
            <a:pPr marL="469900" indent="-342900">
              <a:buClr>
                <a:srgbClr val="000000"/>
              </a:buClr>
              <a:buFont typeface="Arial" charset="0"/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776</Words>
  <Application>Microsoft Office PowerPoint</Application>
  <PresentationFormat>Экран (4:3)</PresentationFormat>
  <Paragraphs>72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DejaVu Sans</vt:lpstr>
      <vt:lpstr>Wingdings</vt:lpstr>
      <vt:lpstr>Тема Office</vt:lpstr>
      <vt:lpstr>Office Theme</vt:lpstr>
      <vt:lpstr>Тема Office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Семен Круцько</cp:lastModifiedBy>
  <cp:revision>30</cp:revision>
  <dcterms:modified xsi:type="dcterms:W3CDTF">2019-02-27T13:46:23Z</dcterms:modified>
</cp:coreProperties>
</file>