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89" r:id="rId3"/>
    <p:sldMasterId id="2147483690" r:id="rId4"/>
  </p:sldMasterIdLst>
  <p:notesMasterIdLst>
    <p:notesMasterId r:id="rId20"/>
  </p:notesMasterIdLst>
  <p:sldIdLst>
    <p:sldId id="256" r:id="rId5"/>
    <p:sldId id="257" r:id="rId6"/>
    <p:sldId id="284" r:id="rId7"/>
    <p:sldId id="283" r:id="rId8"/>
    <p:sldId id="259" r:id="rId9"/>
    <p:sldId id="285" r:id="rId10"/>
    <p:sldId id="286" r:id="rId11"/>
    <p:sldId id="287" r:id="rId12"/>
    <p:sldId id="289" r:id="rId13"/>
    <p:sldId id="290" r:id="rId14"/>
    <p:sldId id="291" r:id="rId15"/>
    <p:sldId id="268" r:id="rId16"/>
    <p:sldId id="310" r:id="rId17"/>
    <p:sldId id="292" r:id="rId18"/>
    <p:sldId id="309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90F78-EC1E-4F44-B460-3A4B2704B36E}">
  <a:tblStyle styleId="{9EF90F78-EC1E-4F44-B460-3A4B2704B3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369"/>
  </p:normalViewPr>
  <p:slideViewPr>
    <p:cSldViewPr snapToGrid="0">
      <p:cViewPr varScale="1">
        <p:scale>
          <a:sx n="101" d="100"/>
          <a:sy n="101" d="100"/>
        </p:scale>
        <p:origin x="19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218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49c1ea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49c1ead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4649c1ead9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4496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649c1ead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4649c1ead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58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649c1ead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4649c1ead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1329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649c1ead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4649c1ead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928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649c1ead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4649c1ead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352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07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49c1ead9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649c1ead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81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60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94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06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44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ubTitle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subTitle" idx="1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3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3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2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3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4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675" y="1825625"/>
            <a:ext cx="545306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4675" y="1825625"/>
            <a:ext cx="545306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2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2">
  <p:cSld name="Custom 1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1">
  <p:cSld name="Custom 1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0">
  <p:cSld name="Custom 10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9">
  <p:cSld name="Custom 9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2">
  <p:cSld name="Custom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3">
  <p:cSld name="Custom 3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4">
  <p:cSld name="Custom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5">
  <p:cSld name="Custom 5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6">
  <p:cSld name="Custom 6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7">
  <p:cSld name="Custom 7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8">
  <p:cSld name="Custom 8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neftok.ru/raznoe/ochistka-stochnyh-vod-ot-nefteproduktov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4"/>
          <p:cNvSpPr/>
          <p:nvPr/>
        </p:nvSpPr>
        <p:spPr>
          <a:xfrm>
            <a:off x="39688" y="5711826"/>
            <a:ext cx="9112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Магический фильтр для Мирового океана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9"/>
          <p:cNvSpPr txBox="1"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9"/>
          <p:cNvSpPr/>
          <p:nvPr/>
        </p:nvSpPr>
        <p:spPr>
          <a:xfrm>
            <a:off x="109538" y="652463"/>
            <a:ext cx="8950325" cy="233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just">
              <a:buClr>
                <a:schemeClr val="dk1"/>
              </a:buClr>
              <a:buSzPts val="1600"/>
              <a:buFont typeface="+mj-lt"/>
              <a:buAutoNum type="arabicPeriod" startAt="3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Продумайте и предложите материал, из которого будет проектируемый Вами фильтр. Сформулируйте не менее 4-х требований к основным свойствам материала фильтра. Какой будет технология создания и  модификация материала фильтра? Обоснуйте свой ответ.</a:t>
            </a:r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marL="127000" algn="just">
              <a:buClr>
                <a:schemeClr val="dk1"/>
              </a:buClr>
              <a:buSzPts val="1600"/>
            </a:pP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(Ответ возможен в виде текста, схем, сравнительных таблиц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Минимальное количество символов в ответе - 500 знаков, включая пробелы)</a:t>
            </a:r>
          </a:p>
          <a:p>
            <a:pPr marL="127000" algn="just">
              <a:buClr>
                <a:schemeClr val="dk1"/>
              </a:buClr>
              <a:buSzPts val="1600"/>
            </a:pPr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>
              <a:buClr>
                <a:schemeClr val="dk1"/>
              </a:buClr>
              <a:buSzPts val="1600"/>
              <a:buFont typeface="Calibri"/>
              <a:buAutoNum type="arabicPeriod" startAt="2"/>
            </a:pPr>
            <a:endParaRPr lang="ru-RU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98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9"/>
          <p:cNvSpPr txBox="1"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9"/>
          <p:cNvSpPr/>
          <p:nvPr/>
        </p:nvSpPr>
        <p:spPr>
          <a:xfrm>
            <a:off x="109538" y="652463"/>
            <a:ext cx="8950325" cy="233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just">
              <a:buClr>
                <a:schemeClr val="dk1"/>
              </a:buClr>
              <a:buSzPts val="1600"/>
              <a:buFont typeface="+mj-lt"/>
              <a:buAutoNum type="arabicPeriod" startAt="4"/>
            </a:pP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Спроектируйте устройство на основе предложенного Вами фильтра, которое обеспечивало бы динамическую очистку воды от нефтепродуктов. Нарисуйте его принципиальную схему, обоснуйте его форму и опишите принцип его работы. </a:t>
            </a:r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marL="127000" algn="just">
              <a:buClr>
                <a:schemeClr val="dk1"/>
              </a:buClr>
              <a:buSzPts val="1600"/>
            </a:pP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(Ответ возможен в виде текста, схем, сравнительных таблиц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Минимальное количество символов в ответе - 500 знаков, включая пробелы)</a:t>
            </a:r>
          </a:p>
          <a:p>
            <a:pPr marL="127000" algn="just">
              <a:buClr>
                <a:schemeClr val="dk1"/>
              </a:buClr>
              <a:buSzPts val="1600"/>
            </a:pPr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>
              <a:buClr>
                <a:schemeClr val="dk1"/>
              </a:buClr>
              <a:buSzPts val="1600"/>
              <a:buFont typeface="Calibri"/>
              <a:buAutoNum type="arabicPeriod" startAt="2"/>
            </a:pPr>
            <a:endParaRPr lang="ru-RU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82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4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4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4"/>
          <p:cNvSpPr txBox="1"/>
          <p:nvPr/>
        </p:nvSpPr>
        <p:spPr>
          <a:xfrm>
            <a:off x="61912" y="638175"/>
            <a:ext cx="90201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4"/>
          <p:cNvSpPr txBox="1"/>
          <p:nvPr/>
        </p:nvSpPr>
        <p:spPr>
          <a:xfrm>
            <a:off x="79375" y="638175"/>
            <a:ext cx="8985300" cy="5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III</a:t>
            </a: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«Техническое задани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latin typeface="Calibri"/>
                <a:cs typeface="Calibri"/>
              </a:rPr>
              <a:t>В этом блоке необходимо придумать несколько (от 3 до 5) требований к </a:t>
            </a:r>
            <a:r>
              <a:rPr lang="ru-RU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устройству, спроектированному на основе предложенного фильтра</a:t>
            </a:r>
            <a:r>
              <a:rPr lang="ru-RU" sz="1800" dirty="0">
                <a:latin typeface="Calibri"/>
                <a:cs typeface="Calibri"/>
              </a:rPr>
              <a:t>. Укажите типы этих требований (пользовательские, архитектурные и функциональные). Например, устройство должно обеспечивать динамическую очистку – функциональное требование.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800" dirty="0"/>
          </a:p>
        </p:txBody>
      </p:sp>
      <p:graphicFrame>
        <p:nvGraphicFramePr>
          <p:cNvPr id="234" name="Google Shape;234;p54"/>
          <p:cNvGraphicFramePr/>
          <p:nvPr>
            <p:extLst>
              <p:ext uri="{D42A27DB-BD31-4B8C-83A1-F6EECF244321}">
                <p14:modId xmlns:p14="http://schemas.microsoft.com/office/powerpoint/2010/main" val="3686096654"/>
              </p:ext>
            </p:extLst>
          </p:nvPr>
        </p:nvGraphicFramePr>
        <p:xfrm>
          <a:off x="374650" y="2603500"/>
          <a:ext cx="8394700" cy="3552552"/>
        </p:xfrm>
        <a:graphic>
          <a:graphicData uri="http://schemas.openxmlformats.org/drawingml/2006/table">
            <a:tbl>
              <a:tblPr>
                <a:noFill/>
                <a:tableStyleId>{9EF90F78-EC1E-4F44-B460-3A4B2704B36E}</a:tableStyleId>
              </a:tblPr>
              <a:tblGrid>
                <a:gridCol w="41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Требование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Тип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0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0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0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0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0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43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6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4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4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4"/>
          <p:cNvSpPr txBox="1"/>
          <p:nvPr/>
        </p:nvSpPr>
        <p:spPr>
          <a:xfrm>
            <a:off x="61912" y="638175"/>
            <a:ext cx="90201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4"/>
          <p:cNvSpPr txBox="1"/>
          <p:nvPr/>
        </p:nvSpPr>
        <p:spPr>
          <a:xfrm>
            <a:off x="79375" y="638175"/>
            <a:ext cx="8985300" cy="5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IV</a:t>
            </a: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«О команде»</a:t>
            </a:r>
            <a:b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Опишите здесь роли и информацию обо всех участниках команды. Максимальное число участников в команде – </a:t>
            </a:r>
            <a:r>
              <a:rPr lang="en-US" sz="180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80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человек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/>
          </a:p>
        </p:txBody>
      </p:sp>
      <p:graphicFrame>
        <p:nvGraphicFramePr>
          <p:cNvPr id="234" name="Google Shape;234;p54"/>
          <p:cNvGraphicFramePr/>
          <p:nvPr>
            <p:extLst/>
          </p:nvPr>
        </p:nvGraphicFramePr>
        <p:xfrm>
          <a:off x="374650" y="2106075"/>
          <a:ext cx="8394700" cy="4386490"/>
        </p:xfrm>
        <a:graphic>
          <a:graphicData uri="http://schemas.openxmlformats.org/drawingml/2006/table">
            <a:tbl>
              <a:tblPr>
                <a:noFill/>
                <a:tableStyleId>{9EF90F78-EC1E-4F44-B460-3A4B2704B36E}</a:tableStyleId>
              </a:tblPr>
              <a:tblGrid>
                <a:gridCol w="41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Фамилия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Имя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Отчество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Роль в команде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Город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Образовательное учреждение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Класс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E-mail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Предпочтительный способ связи (email, телефон, vk, skype и т.д.)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81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4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4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4"/>
          <p:cNvSpPr txBox="1"/>
          <p:nvPr/>
        </p:nvSpPr>
        <p:spPr>
          <a:xfrm>
            <a:off x="61912" y="638175"/>
            <a:ext cx="90201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4"/>
          <p:cNvSpPr txBox="1"/>
          <p:nvPr/>
        </p:nvSpPr>
        <p:spPr>
          <a:xfrm>
            <a:off x="79375" y="638175"/>
            <a:ext cx="8985300" cy="5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Блок </a:t>
            </a:r>
            <a:r>
              <a:rPr lang="en-US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«О 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педагоге-наставнике</a:t>
            </a:r>
            <a: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sz="18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Обратите внимание, что д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анный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кейс Вы </a:t>
            </a:r>
            <a:r>
              <a:rPr lang="ru-RU" sz="180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можете решать совместно с педагогом. Опишите здесь информацию о преподавателе, если Вы выполняли работу с ним.</a:t>
            </a:r>
            <a:endParaRPr sz="1600" dirty="0">
              <a:solidFill>
                <a:srgbClr val="FF0000"/>
              </a:solidFill>
            </a:endParaRPr>
          </a:p>
        </p:txBody>
      </p:sp>
      <p:graphicFrame>
        <p:nvGraphicFramePr>
          <p:cNvPr id="234" name="Google Shape;234;p54"/>
          <p:cNvGraphicFramePr/>
          <p:nvPr>
            <p:extLst/>
          </p:nvPr>
        </p:nvGraphicFramePr>
        <p:xfrm>
          <a:off x="374650" y="1941512"/>
          <a:ext cx="8394700" cy="4386490"/>
        </p:xfrm>
        <a:graphic>
          <a:graphicData uri="http://schemas.openxmlformats.org/drawingml/2006/table">
            <a:tbl>
              <a:tblPr>
                <a:noFill/>
                <a:tableStyleId>{9EF90F78-EC1E-4F44-B460-3A4B2704B36E}</a:tableStyleId>
              </a:tblPr>
              <a:tblGrid>
                <a:gridCol w="41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Фамилия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Имя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Отчество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Город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Образовательное учреждение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Должность преподавателя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886568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Преподаваемый предмет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36989"/>
                  </a:ext>
                </a:extLst>
              </a:tr>
              <a:tr h="46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E-mail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Предпочтительный способ связи (</a:t>
                      </a: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email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, телефон, </a:t>
                      </a:r>
                      <a:r>
                        <a:rPr lang="ru-RU" sz="18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skype</a:t>
                      </a: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и т.д.)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62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5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5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61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5"/>
          <p:cNvSpPr txBox="1"/>
          <p:nvPr/>
        </p:nvSpPr>
        <p:spPr>
          <a:xfrm>
            <a:off x="825500" y="2519363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5"/>
          <p:cNvSpPr/>
          <p:nvPr/>
        </p:nvSpPr>
        <p:spPr>
          <a:xfrm>
            <a:off x="223650" y="1701686"/>
            <a:ext cx="8696700" cy="345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настоящее время очень актуальна серьезная проблема загрязнения мирового океана нефтью, маслами и различными эмульсионными веществами. Нефтепродукты являются одними из наиболее распространенных антропогенных загрязнителей поверхностей водоемов и водотоков, в некоторых регионах и подземных источников питьевого водоснабжения. Страдают животные, растения и вся экология в целом. С каждым годом отрицательное влияние нефтедобывающей промышленности нарастает. На поверхности морей и океанов образуются нефтяные пятна, что становится причиной исчезновения некоторых видов животных. Существует ряд методов ликвидации аварийных разливов нефти и нефтепродуктов на акваториях, но ни один из них не является универсальным. Среди них важное место занимают сорбционные методы. В этом кейсе Вам предстоит предложить материал, который можно использовать в качестве фильтра.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5"/>
          <p:cNvSpPr txBox="1"/>
          <p:nvPr/>
        </p:nvSpPr>
        <p:spPr>
          <a:xfrm>
            <a:off x="825500" y="2519363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5"/>
          <p:cNvSpPr/>
          <p:nvPr/>
        </p:nvSpPr>
        <p:spPr>
          <a:xfrm>
            <a:off x="223650" y="1033406"/>
            <a:ext cx="8696700" cy="479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НИТУ «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МИСиС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 — один из наиболее динамично развивающихся научно-образовательных центров страны. Находясь в числе лидеров технологического образования России, НИТУ «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МИСиС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 также представляет собой полноценный научный центр.</a:t>
            </a:r>
          </a:p>
          <a:p>
            <a:pPr algn="just"/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По итогам 2014 года университет вошел в сотню лучших университетов стран БРИКС и в тысячу ведущих учебных заведений мира по версии основного образовательного рейтинга QS. Среди технических вузов Москвы НИТУ «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МИСиС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 уверенно занимает третье место. Университет является одним из 15 участников государственной программы повышения международной конкурентоспособности российских вузов «5-100».</a:t>
            </a:r>
          </a:p>
          <a:p>
            <a:pPr algn="just"/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Стратегическая цель НИТУ «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МИСиС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 к 2020 году — стать глобальным лидером по направлениям специализации: материаловедение, металлургия и горное дело, а также существенно укрепить свои позиции в сфере биоматериалов, нано- и IT-технологий.</a:t>
            </a:r>
          </a:p>
          <a:p>
            <a:pPr algn="just"/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 состав университета входит 9 институтов, 6 филиалов — четыре в России и два за рубежом, и одно представительство. В НИТУ «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МИСиС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» более 17000 обучающихся, из них 25% — зарубежные студенты из 75 стран мира.</a:t>
            </a:r>
          </a:p>
        </p:txBody>
      </p:sp>
    </p:spTree>
    <p:extLst>
      <p:ext uri="{BB962C8B-B14F-4D97-AF65-F5344CB8AC3E}">
        <p14:creationId xmlns:p14="http://schemas.microsoft.com/office/powerpoint/2010/main" val="198863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8B038712-F03F-AF4F-8797-9033007A3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2097162" name="Рисунок 209716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81" name="TextBox 1048680"/>
          <p:cNvSpPr txBox="1"/>
          <p:nvPr/>
        </p:nvSpPr>
        <p:spPr>
          <a:xfrm>
            <a:off x="109871" y="818106"/>
            <a:ext cx="8950209" cy="66787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Справочные материалы: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Очистка воды от нефтепродуктов (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https://neftok.ru/raznoe/ochistka-stochnyh-vod-ot-nefteproduktov.html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Большая Энциклопедия «Нефти и газа» 3-4 стр.</a:t>
            </a:r>
          </a:p>
          <a:p>
            <a:pPr marL="342900" indent="-342900">
              <a:buAutoNum type="arabicPeriod"/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Бойнович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Л.Б., Емельяненко А.М. Гидрофобные материалы //Успехи химии 7 2008, 1-6 стр.</a:t>
            </a:r>
          </a:p>
          <a:p>
            <a:pPr marL="342900" indent="-342900">
              <a:buAutoNum type="arabicPeriod"/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Дауренбек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Н.М.,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Сатаева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Г.Е. «Экологические проблемы производства и потребления нефтепродуктов», учебник, 64-65 стр.</a:t>
            </a:r>
          </a:p>
          <a:p>
            <a:pPr marL="342900" indent="-342900">
              <a:buAutoNum type="arabicPeriod"/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Телемисова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А.К «Сорбционные материалы и их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пременение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для очистки сточных вод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     от нефтепродуктов»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Техногенное загрязнение природных вод углеводородами и его экологические последствия / В.М.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Гольберг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 В.П. Зверев, А.И. Арбузов [и др.]. – М.: Наука, 2001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Шлыгин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И.А., Борисов Е.В. Итоги исследований в связи со сбросом отходов в море. –М.: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Гидрометеоиздат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 1983 – 216 с.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«Очистка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оброботных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и сточных вод предприятий от нефтепродуктов сорбентом на основе бурных углей», Трусова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В.В.Иркутск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2014 11 стр.</a:t>
            </a:r>
          </a:p>
          <a:p>
            <a:pPr marL="342900" indent="-342900">
              <a:buFont typeface="+mj-lt"/>
              <a:buAutoNum type="arabicPeriod" startAt="6"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8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7"/>
          <p:cNvSpPr txBox="1"/>
          <p:nvPr/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7"/>
          <p:cNvSpPr txBox="1"/>
          <p:nvPr/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7"/>
          <p:cNvSpPr txBox="1"/>
          <p:nvPr/>
        </p:nvSpPr>
        <p:spPr>
          <a:xfrm>
            <a:off x="61912" y="638175"/>
            <a:ext cx="90201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7"/>
          <p:cNvSpPr txBox="1"/>
          <p:nvPr/>
        </p:nvSpPr>
        <p:spPr>
          <a:xfrm>
            <a:off x="79375" y="638175"/>
            <a:ext cx="8985300" cy="5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ru-RU" sz="1800" b="1" i="0" u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Проектная задача кейса:</a:t>
            </a:r>
            <a:endParaRPr sz="1800" i="0" u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Проанализировать существующие методы очистки воды от нефтепродуктов. Выявить преимущества и недостатки методов, применяемых в промышленных масштабах .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Предложить материал, который можно использовать в качестве фильтра и разработать способы модификации поверхности материалов с целью придания гидрофобных свойств.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Предложить экспериментальную модельную установку для непрерывного сбора нефтепродуктов с поверхности воды.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ru-RU" sz="1800" b="1" i="0" u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Требования и факты, которые необходимо учесть при решении проектной задачи кейса: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предложенный материал должен быть пористым, </a:t>
            </a: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 низким удельным весом, а также малой стоимостью и производится на территории РФ</a:t>
            </a: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;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разработанный фильтр должен работать непрерывно;</a:t>
            </a:r>
          </a:p>
          <a:p>
            <a:pPr marL="457200" indent="-330200">
              <a:buClr>
                <a:schemeClr val="dk1"/>
              </a:buClr>
              <a:buSzPts val="1600"/>
              <a:buFont typeface="Calibri"/>
              <a:buChar char="-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 решении должны быть описаны как способ производства фильтра, так и предложены устройства в виде единой системы по очистки воды от нефтепродуктов.</a:t>
            </a:r>
            <a:endParaRPr lang="ru-RU" sz="1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9"/>
          <p:cNvSpPr txBox="1"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9"/>
          <p:cNvSpPr/>
          <p:nvPr/>
        </p:nvSpPr>
        <p:spPr>
          <a:xfrm>
            <a:off x="109538" y="652463"/>
            <a:ext cx="8950325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Описание решения: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Вот мы и добрались до описания решения кейса.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Вам необходимо ответить на вопросы, ответы записывай сразу в этой же презентации под вопросом. Что делать, если не хватает места? Смело создавайте новые слайды. Главное, не меняйте последовательность слайдов, формулировку вопросов и используйте шрифт </a:t>
            </a:r>
            <a:r>
              <a:rPr lang="ru-RU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18-го размера.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Внимательно изучите проектную задачу. Помните, что от того, насколько подробно Вы описываете решение, зависит то, насколько успешным оно будет. Удачи!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16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9"/>
          <p:cNvSpPr txBox="1"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9"/>
          <p:cNvSpPr/>
          <p:nvPr/>
        </p:nvSpPr>
        <p:spPr>
          <a:xfrm>
            <a:off x="109538" y="652463"/>
            <a:ext cx="8950325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Блок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: «Проверочный вопрос»</a:t>
            </a:r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Давайте проверим, как Вы поняли тему кейса. Ответьте на поставленный вопрос:</a:t>
            </a:r>
          </a:p>
          <a:p>
            <a:pPr lvl="0"/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Какими бывают источники загрязнения окружающей среды? Какие существующие способы устранения загрязнений вы знаете? Дайте развернутый ответ.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77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9"/>
          <p:cNvSpPr txBox="1"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9"/>
          <p:cNvSpPr/>
          <p:nvPr/>
        </p:nvSpPr>
        <p:spPr>
          <a:xfrm>
            <a:off x="109538" y="652463"/>
            <a:ext cx="8950325" cy="233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Блок II: «Описание решения кейса»</a:t>
            </a:r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ts val="1600"/>
            </a:pP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В этом блоке описывается основное решение кейса. Не забудьте учесть Требования и факты от заказчика кейса.</a:t>
            </a:r>
          </a:p>
          <a:p>
            <a:pPr lvl="0" algn="just">
              <a:buSzPts val="1600"/>
            </a:pPr>
            <a:endParaRPr lang="ru-RU" sz="1800" dirty="0"/>
          </a:p>
          <a:p>
            <a:pPr marL="457200" lvl="0" indent="-330200" algn="just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Проанализируйте и сравните между собой не менее 3-х существующих методов очистки воды от нефтепродуктов не менее чем по 5-ти характеристикам, определите их преимущества и недостатки. </a:t>
            </a:r>
          </a:p>
          <a:p>
            <a:pPr marL="127000" lvl="0" algn="just">
              <a:buClr>
                <a:schemeClr val="dk1"/>
              </a:buClr>
              <a:buSzPts val="1600"/>
            </a:pPr>
            <a:r>
              <a:rPr lang="ru-RU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(Не забудьте указать, какие именно аналоги Вы рассматривали)</a:t>
            </a:r>
            <a:endParaRPr lang="ru-R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>
              <a:buClr>
                <a:schemeClr val="dk1"/>
              </a:buClr>
              <a:buSzPts val="1600"/>
              <a:buFont typeface="Calibri"/>
              <a:buAutoNum type="arabicPeriod"/>
            </a:pPr>
            <a:endParaRPr lang="ru-RU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70CDF1A-5454-544D-A7C2-0B25FDF3F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71966"/>
              </p:ext>
            </p:extLst>
          </p:nvPr>
        </p:nvGraphicFramePr>
        <p:xfrm>
          <a:off x="393674" y="3203321"/>
          <a:ext cx="8356652" cy="3381385"/>
        </p:xfrm>
        <a:graphic>
          <a:graphicData uri="http://schemas.openxmlformats.org/drawingml/2006/table">
            <a:tbl>
              <a:tblPr>
                <a:noFill/>
                <a:tableStyleId>{9EF90F78-EC1E-4F44-B460-3A4B2704B36E}</a:tableStyleId>
              </a:tblPr>
              <a:tblGrid>
                <a:gridCol w="2089163">
                  <a:extLst>
                    <a:ext uri="{9D8B030D-6E8A-4147-A177-3AD203B41FA5}">
                      <a16:colId xmlns:a16="http://schemas.microsoft.com/office/drawing/2014/main" val="2822890330"/>
                    </a:ext>
                  </a:extLst>
                </a:gridCol>
                <a:gridCol w="2089163">
                  <a:extLst>
                    <a:ext uri="{9D8B030D-6E8A-4147-A177-3AD203B41FA5}">
                      <a16:colId xmlns:a16="http://schemas.microsoft.com/office/drawing/2014/main" val="256149034"/>
                    </a:ext>
                  </a:extLst>
                </a:gridCol>
                <a:gridCol w="2089163">
                  <a:extLst>
                    <a:ext uri="{9D8B030D-6E8A-4147-A177-3AD203B41FA5}">
                      <a16:colId xmlns:a16="http://schemas.microsoft.com/office/drawing/2014/main" val="2854646508"/>
                    </a:ext>
                  </a:extLst>
                </a:gridCol>
                <a:gridCol w="2089163">
                  <a:extLst>
                    <a:ext uri="{9D8B030D-6E8A-4147-A177-3AD203B41FA5}">
                      <a16:colId xmlns:a16="http://schemas.microsoft.com/office/drawing/2014/main" val="3155706807"/>
                    </a:ext>
                  </a:extLst>
                </a:gridCol>
              </a:tblGrid>
              <a:tr h="5482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Характеристика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Метод №1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Метод №2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Метод №3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231140"/>
                  </a:ext>
                </a:extLst>
              </a:tr>
              <a:tr h="548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Calibri"/>
                          <a:sym typeface="Arial"/>
                        </a:rPr>
                        <a:t>Степень удаления продуктов нефти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949434"/>
                  </a:ext>
                </a:extLst>
              </a:tr>
              <a:tr h="548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69648"/>
                  </a:ext>
                </a:extLst>
              </a:tr>
              <a:tr h="548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320525"/>
                  </a:ext>
                </a:extLst>
              </a:tr>
              <a:tr h="548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741966"/>
                  </a:ext>
                </a:extLst>
              </a:tr>
              <a:tr h="548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6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0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9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9"/>
          <p:cNvSpPr txBox="1"/>
          <p:nvPr/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4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9"/>
          <p:cNvSpPr/>
          <p:nvPr/>
        </p:nvSpPr>
        <p:spPr>
          <a:xfrm>
            <a:off x="109538" y="652463"/>
            <a:ext cx="8950325" cy="233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indent="-342900" algn="just">
              <a:buClr>
                <a:schemeClr val="dk1"/>
              </a:buClr>
              <a:buSzPts val="1600"/>
              <a:buFont typeface="+mj-lt"/>
              <a:buAutoNum type="arabicPeriod" startAt="2"/>
            </a:pP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Рассмотрите сорбционный метод очистки, а именно принцип работы, типы сорбентов, их состав и основные свойства. </a:t>
            </a:r>
          </a:p>
          <a:p>
            <a:pPr marL="127000" algn="just">
              <a:buClr>
                <a:schemeClr val="dk1"/>
              </a:buClr>
              <a:buSzPts val="1600"/>
            </a:pP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(Ответ возможен в виде текста, схем, сравнительных таблиц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Минимальное количество символов в ответе - 700 знаков, включая пробелы)</a:t>
            </a:r>
          </a:p>
          <a:p>
            <a:pPr marL="127000" algn="just">
              <a:buClr>
                <a:schemeClr val="dk1"/>
              </a:buClr>
              <a:buSzPts val="1600"/>
            </a:pPr>
            <a:endParaRPr lang="ru-RU"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>
              <a:buClr>
                <a:schemeClr val="dk1"/>
              </a:buClr>
              <a:buSzPts val="1600"/>
              <a:buFont typeface="Calibri"/>
              <a:buAutoNum type="arabicPeriod" startAt="2"/>
            </a:pPr>
            <a:endParaRPr lang="ru-RU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720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871</Words>
  <Application>Microsoft Macintosh PowerPoint</Application>
  <PresentationFormat>Экран (4:3)</PresentationFormat>
  <Paragraphs>83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Тема Office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Кузьмина</cp:lastModifiedBy>
  <cp:revision>18</cp:revision>
  <dcterms:modified xsi:type="dcterms:W3CDTF">2019-02-07T08:56:23Z</dcterms:modified>
</cp:coreProperties>
</file>